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docx" ContentType="application/vnd.openxmlformats-officedocument.wordprocessingml.document"/>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0" r:id="rId1"/>
  </p:sldMasterIdLst>
  <p:notesMasterIdLst>
    <p:notesMasterId r:id="rId27"/>
  </p:notesMasterIdLst>
  <p:handoutMasterIdLst>
    <p:handoutMasterId r:id="rId28"/>
  </p:handoutMasterIdLst>
  <p:sldIdLst>
    <p:sldId id="810" r:id="rId2"/>
    <p:sldId id="688" r:id="rId3"/>
    <p:sldId id="891" r:id="rId4"/>
    <p:sldId id="873" r:id="rId5"/>
    <p:sldId id="892" r:id="rId6"/>
    <p:sldId id="874" r:id="rId7"/>
    <p:sldId id="875" r:id="rId8"/>
    <p:sldId id="876" r:id="rId9"/>
    <p:sldId id="895" r:id="rId10"/>
    <p:sldId id="893" r:id="rId11"/>
    <p:sldId id="896" r:id="rId12"/>
    <p:sldId id="877" r:id="rId13"/>
    <p:sldId id="897" r:id="rId14"/>
    <p:sldId id="878" r:id="rId15"/>
    <p:sldId id="898" r:id="rId16"/>
    <p:sldId id="879" r:id="rId17"/>
    <p:sldId id="880" r:id="rId18"/>
    <p:sldId id="881" r:id="rId19"/>
    <p:sldId id="882" r:id="rId20"/>
    <p:sldId id="883" r:id="rId21"/>
    <p:sldId id="884" r:id="rId22"/>
    <p:sldId id="885" r:id="rId23"/>
    <p:sldId id="899" r:id="rId24"/>
    <p:sldId id="888" r:id="rId25"/>
    <p:sldId id="890" r:id="rId26"/>
  </p:sldIdLst>
  <p:sldSz cx="9144000" cy="6858000" type="screen4x3"/>
  <p:notesSz cx="6781800" cy="9918700"/>
  <p:defaultTextStyle>
    <a:defPPr>
      <a:defRPr lang="en-US"/>
    </a:defPPr>
    <a:lvl1pPr algn="l" rtl="0" eaLnBrk="0" fontAlgn="base" hangingPunct="0">
      <a:spcBef>
        <a:spcPct val="0"/>
      </a:spcBef>
      <a:spcAft>
        <a:spcPct val="0"/>
      </a:spcAft>
      <a:defRPr u="sng" kern="1200">
        <a:solidFill>
          <a:schemeClr val="tx1"/>
        </a:solidFill>
        <a:latin typeface="Arial" pitchFamily="34" charset="0"/>
        <a:ea typeface="+mn-ea"/>
        <a:cs typeface="+mn-cs"/>
      </a:defRPr>
    </a:lvl1pPr>
    <a:lvl2pPr marL="457200" algn="l" rtl="0" eaLnBrk="0" fontAlgn="base" hangingPunct="0">
      <a:spcBef>
        <a:spcPct val="0"/>
      </a:spcBef>
      <a:spcAft>
        <a:spcPct val="0"/>
      </a:spcAft>
      <a:defRPr u="sng" kern="1200">
        <a:solidFill>
          <a:schemeClr val="tx1"/>
        </a:solidFill>
        <a:latin typeface="Arial" pitchFamily="34" charset="0"/>
        <a:ea typeface="+mn-ea"/>
        <a:cs typeface="+mn-cs"/>
      </a:defRPr>
    </a:lvl2pPr>
    <a:lvl3pPr marL="914400" algn="l" rtl="0" eaLnBrk="0" fontAlgn="base" hangingPunct="0">
      <a:spcBef>
        <a:spcPct val="0"/>
      </a:spcBef>
      <a:spcAft>
        <a:spcPct val="0"/>
      </a:spcAft>
      <a:defRPr u="sng" kern="1200">
        <a:solidFill>
          <a:schemeClr val="tx1"/>
        </a:solidFill>
        <a:latin typeface="Arial" pitchFamily="34" charset="0"/>
        <a:ea typeface="+mn-ea"/>
        <a:cs typeface="+mn-cs"/>
      </a:defRPr>
    </a:lvl3pPr>
    <a:lvl4pPr marL="1371600" algn="l" rtl="0" eaLnBrk="0" fontAlgn="base" hangingPunct="0">
      <a:spcBef>
        <a:spcPct val="0"/>
      </a:spcBef>
      <a:spcAft>
        <a:spcPct val="0"/>
      </a:spcAft>
      <a:defRPr u="sng" kern="1200">
        <a:solidFill>
          <a:schemeClr val="tx1"/>
        </a:solidFill>
        <a:latin typeface="Arial" pitchFamily="34" charset="0"/>
        <a:ea typeface="+mn-ea"/>
        <a:cs typeface="+mn-cs"/>
      </a:defRPr>
    </a:lvl4pPr>
    <a:lvl5pPr marL="1828800" algn="l" rtl="0" eaLnBrk="0" fontAlgn="base" hangingPunct="0">
      <a:spcBef>
        <a:spcPct val="0"/>
      </a:spcBef>
      <a:spcAft>
        <a:spcPct val="0"/>
      </a:spcAft>
      <a:defRPr u="sng" kern="1200">
        <a:solidFill>
          <a:schemeClr val="tx1"/>
        </a:solidFill>
        <a:latin typeface="Arial" pitchFamily="34" charset="0"/>
        <a:ea typeface="+mn-ea"/>
        <a:cs typeface="+mn-cs"/>
      </a:defRPr>
    </a:lvl5pPr>
    <a:lvl6pPr marL="2286000" algn="l" defTabSz="914400" rtl="0" eaLnBrk="1" latinLnBrk="0" hangingPunct="1">
      <a:defRPr u="sng" kern="1200">
        <a:solidFill>
          <a:schemeClr val="tx1"/>
        </a:solidFill>
        <a:latin typeface="Arial" pitchFamily="34" charset="0"/>
        <a:ea typeface="+mn-ea"/>
        <a:cs typeface="+mn-cs"/>
      </a:defRPr>
    </a:lvl6pPr>
    <a:lvl7pPr marL="2743200" algn="l" defTabSz="914400" rtl="0" eaLnBrk="1" latinLnBrk="0" hangingPunct="1">
      <a:defRPr u="sng" kern="1200">
        <a:solidFill>
          <a:schemeClr val="tx1"/>
        </a:solidFill>
        <a:latin typeface="Arial" pitchFamily="34" charset="0"/>
        <a:ea typeface="+mn-ea"/>
        <a:cs typeface="+mn-cs"/>
      </a:defRPr>
    </a:lvl7pPr>
    <a:lvl8pPr marL="3200400" algn="l" defTabSz="914400" rtl="0" eaLnBrk="1" latinLnBrk="0" hangingPunct="1">
      <a:defRPr u="sng" kern="1200">
        <a:solidFill>
          <a:schemeClr val="tx1"/>
        </a:solidFill>
        <a:latin typeface="Arial" pitchFamily="34" charset="0"/>
        <a:ea typeface="+mn-ea"/>
        <a:cs typeface="+mn-cs"/>
      </a:defRPr>
    </a:lvl8pPr>
    <a:lvl9pPr marL="3657600" algn="l" defTabSz="914400" rtl="0" eaLnBrk="1" latinLnBrk="0" hangingPunct="1">
      <a:defRPr u="sng"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2B70"/>
    <a:srgbClr val="0033CC"/>
    <a:srgbClr val="76B6F2"/>
    <a:srgbClr val="989898"/>
    <a:srgbClr val="99CCFF"/>
    <a:srgbClr val="FFCCFF"/>
    <a:srgbClr val="333333"/>
    <a:srgbClr val="ECF2F4"/>
    <a:srgbClr val="FF9900"/>
    <a:srgbClr val="FFFFC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202B0CA-FC54-4496-8BCA-5EF66A818D29}" styleName="Stile scuro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Stile chiaro 3 - Colore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BC89EF96-8CEA-46FF-86C4-4CE0E7609802}" styleName="Stile chiaro 3 - Colore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Stile chiaro 2 - Colore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DBED569-4797-4DF1-A0F4-6AAB3CD982D8}" styleName="Stile chiaro 3 - Colore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69CF1AB2-1976-4502-BF36-3FF5EA218861}" styleName="Stile medio 4 - Colore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7E9639D4-E3E2-4D34-9284-5A2195B3D0D7}" styleName="Stile chiaro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16DA210-FB5B-4158-B5E0-FEB733F419BA}" styleName="Stile chiaro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9D7B26C5-4107-4FEC-AEDC-1716B250A1EF}" styleName="Stile chi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38B1855-1B75-4FBE-930C-398BA8C253C6}" styleName="Stile con tema 2 - Colore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8FB837D-C827-4EFA-A057-4D05807E0F7C}" styleName="Stile con tema 1 - Colore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27F97BB-C833-4FB7-BDE5-3F7075034690}" styleName="Stile con tema 2 - Colore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5758FB7-9AC5-4552-8A53-C91805E547FA}" styleName="Stile con tema 1 - Colore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485" autoAdjust="0"/>
    <p:restoredTop sz="86414" autoAdjust="0"/>
  </p:normalViewPr>
  <p:slideViewPr>
    <p:cSldViewPr snapToGrid="0">
      <p:cViewPr>
        <p:scale>
          <a:sx n="75" d="100"/>
          <a:sy n="75" d="100"/>
        </p:scale>
        <p:origin x="-756" y="-510"/>
      </p:cViewPr>
      <p:guideLst>
        <p:guide orient="horz" pos="2160"/>
        <p:guide pos="2880"/>
      </p:guideLst>
    </p:cSldViewPr>
  </p:slideViewPr>
  <p:outlineViewPr>
    <p:cViewPr>
      <p:scale>
        <a:sx n="33" d="100"/>
        <a:sy n="33" d="100"/>
      </p:scale>
      <p:origin x="0" y="2496"/>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6354" name="Rectangle 2"/>
          <p:cNvSpPr>
            <a:spLocks noGrp="1" noChangeArrowheads="1"/>
          </p:cNvSpPr>
          <p:nvPr>
            <p:ph type="hdr" sz="quarter"/>
          </p:nvPr>
        </p:nvSpPr>
        <p:spPr bwMode="auto">
          <a:xfrm>
            <a:off x="0" y="0"/>
            <a:ext cx="2938463"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u="none">
                <a:latin typeface="Times New Roman" pitchFamily="18" charset="0"/>
              </a:defRPr>
            </a:lvl1pPr>
          </a:lstStyle>
          <a:p>
            <a:endParaRPr lang="it-IT"/>
          </a:p>
        </p:txBody>
      </p:sp>
      <p:sp>
        <p:nvSpPr>
          <p:cNvPr id="356355" name="Rectangle 3"/>
          <p:cNvSpPr>
            <a:spLocks noGrp="1" noChangeArrowheads="1"/>
          </p:cNvSpPr>
          <p:nvPr>
            <p:ph type="dt" sz="quarter" idx="1"/>
          </p:nvPr>
        </p:nvSpPr>
        <p:spPr bwMode="auto">
          <a:xfrm>
            <a:off x="3841750" y="0"/>
            <a:ext cx="2938463"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u="none">
                <a:latin typeface="Times New Roman" pitchFamily="18" charset="0"/>
              </a:defRPr>
            </a:lvl1pPr>
          </a:lstStyle>
          <a:p>
            <a:endParaRPr lang="it-IT"/>
          </a:p>
        </p:txBody>
      </p:sp>
      <p:sp>
        <p:nvSpPr>
          <p:cNvPr id="356356" name="Rectangle 4"/>
          <p:cNvSpPr>
            <a:spLocks noGrp="1" noChangeArrowheads="1"/>
          </p:cNvSpPr>
          <p:nvPr>
            <p:ph type="ftr" sz="quarter" idx="2"/>
          </p:nvPr>
        </p:nvSpPr>
        <p:spPr bwMode="auto">
          <a:xfrm>
            <a:off x="0" y="9421813"/>
            <a:ext cx="2938463"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u="none">
                <a:latin typeface="Times New Roman" pitchFamily="18" charset="0"/>
              </a:defRPr>
            </a:lvl1pPr>
          </a:lstStyle>
          <a:p>
            <a:endParaRPr lang="it-IT"/>
          </a:p>
        </p:txBody>
      </p:sp>
      <p:sp>
        <p:nvSpPr>
          <p:cNvPr id="356357" name="Rectangle 5"/>
          <p:cNvSpPr>
            <a:spLocks noGrp="1" noChangeArrowheads="1"/>
          </p:cNvSpPr>
          <p:nvPr>
            <p:ph type="sldNum" sz="quarter" idx="3"/>
          </p:nvPr>
        </p:nvSpPr>
        <p:spPr bwMode="auto">
          <a:xfrm>
            <a:off x="3841750" y="9421813"/>
            <a:ext cx="2938463"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u="none">
                <a:latin typeface="Times New Roman" pitchFamily="18" charset="0"/>
              </a:defRPr>
            </a:lvl1pPr>
          </a:lstStyle>
          <a:p>
            <a:fld id="{A7CACA2B-45D2-478C-9847-1FECF9E0BDE2}" type="slidenum">
              <a:rPr lang="it-IT"/>
              <a:pPr/>
              <a:t>‹N›</a:t>
            </a:fld>
            <a:endParaRPr lang="it-IT"/>
          </a:p>
        </p:txBody>
      </p:sp>
    </p:spTree>
    <p:extLst>
      <p:ext uri="{BB962C8B-B14F-4D97-AF65-F5344CB8AC3E}">
        <p14:creationId xmlns:p14="http://schemas.microsoft.com/office/powerpoint/2010/main" xmlns="" val="12408273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38463"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u="none">
                <a:latin typeface="Times New Roman" pitchFamily="18" charset="0"/>
              </a:defRPr>
            </a:lvl1pPr>
          </a:lstStyle>
          <a:p>
            <a:endParaRPr lang="en-US"/>
          </a:p>
        </p:txBody>
      </p:sp>
      <p:sp>
        <p:nvSpPr>
          <p:cNvPr id="9219" name="Rectangle 3"/>
          <p:cNvSpPr>
            <a:spLocks noGrp="1" noChangeArrowheads="1"/>
          </p:cNvSpPr>
          <p:nvPr>
            <p:ph type="dt" idx="1"/>
          </p:nvPr>
        </p:nvSpPr>
        <p:spPr bwMode="auto">
          <a:xfrm>
            <a:off x="3843338" y="0"/>
            <a:ext cx="2938462"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u="none">
                <a:latin typeface="Times New Roman" pitchFamily="18" charset="0"/>
              </a:defRPr>
            </a:lvl1pPr>
          </a:lstStyle>
          <a:p>
            <a:endParaRPr lang="en-US"/>
          </a:p>
        </p:txBody>
      </p:sp>
      <p:sp>
        <p:nvSpPr>
          <p:cNvPr id="9220" name="Rectangle 4"/>
          <p:cNvSpPr>
            <a:spLocks noGrp="1" noRot="1" noChangeAspect="1" noChangeArrowheads="1" noTextEdit="1"/>
          </p:cNvSpPr>
          <p:nvPr>
            <p:ph type="sldImg" idx="2"/>
          </p:nvPr>
        </p:nvSpPr>
        <p:spPr bwMode="auto">
          <a:xfrm>
            <a:off x="911225" y="744538"/>
            <a:ext cx="4959350" cy="3719512"/>
          </a:xfrm>
          <a:prstGeom prst="rect">
            <a:avLst/>
          </a:prstGeom>
          <a:noFill/>
          <a:ln w="9525">
            <a:solidFill>
              <a:srgbClr val="000000"/>
            </a:solidFill>
            <a:miter lim="800000"/>
            <a:headEnd/>
            <a:tailEnd/>
          </a:ln>
          <a:effectLst/>
        </p:spPr>
      </p:sp>
      <p:sp>
        <p:nvSpPr>
          <p:cNvPr id="9221" name="Rectangle 5"/>
          <p:cNvSpPr>
            <a:spLocks noGrp="1" noChangeArrowheads="1"/>
          </p:cNvSpPr>
          <p:nvPr>
            <p:ph type="body" sz="quarter" idx="3"/>
          </p:nvPr>
        </p:nvSpPr>
        <p:spPr bwMode="auto">
          <a:xfrm>
            <a:off x="904875" y="4711700"/>
            <a:ext cx="4972050" cy="44624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Fare clic per modificare gli stili del testo dello schema</a:t>
            </a:r>
          </a:p>
          <a:p>
            <a:pPr lvl="1"/>
            <a:r>
              <a:rPr lang="en-US" smtClean="0"/>
              <a:t>Secondo livello</a:t>
            </a:r>
          </a:p>
          <a:p>
            <a:pPr lvl="2"/>
            <a:r>
              <a:rPr lang="en-US" smtClean="0"/>
              <a:t>Terzo livello</a:t>
            </a:r>
          </a:p>
          <a:p>
            <a:pPr lvl="3"/>
            <a:r>
              <a:rPr lang="en-US" smtClean="0"/>
              <a:t>Quarto livello</a:t>
            </a:r>
          </a:p>
          <a:p>
            <a:pPr lvl="4"/>
            <a:r>
              <a:rPr lang="en-US" smtClean="0"/>
              <a:t>Quinto livello</a:t>
            </a:r>
          </a:p>
        </p:txBody>
      </p:sp>
      <p:sp>
        <p:nvSpPr>
          <p:cNvPr id="9222" name="Rectangle 6"/>
          <p:cNvSpPr>
            <a:spLocks noGrp="1" noChangeArrowheads="1"/>
          </p:cNvSpPr>
          <p:nvPr>
            <p:ph type="ftr" sz="quarter" idx="4"/>
          </p:nvPr>
        </p:nvSpPr>
        <p:spPr bwMode="auto">
          <a:xfrm>
            <a:off x="0" y="9423400"/>
            <a:ext cx="2938463"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u="none">
                <a:latin typeface="Times New Roman" pitchFamily="18" charset="0"/>
              </a:defRPr>
            </a:lvl1pPr>
          </a:lstStyle>
          <a:p>
            <a:endParaRPr lang="en-US"/>
          </a:p>
        </p:txBody>
      </p:sp>
      <p:sp>
        <p:nvSpPr>
          <p:cNvPr id="9223" name="Rectangle 7"/>
          <p:cNvSpPr>
            <a:spLocks noGrp="1" noChangeArrowheads="1"/>
          </p:cNvSpPr>
          <p:nvPr>
            <p:ph type="sldNum" sz="quarter" idx="5"/>
          </p:nvPr>
        </p:nvSpPr>
        <p:spPr bwMode="auto">
          <a:xfrm>
            <a:off x="3843338" y="9423400"/>
            <a:ext cx="2938462"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u="none">
                <a:latin typeface="Times New Roman" pitchFamily="18" charset="0"/>
              </a:defRPr>
            </a:lvl1pPr>
          </a:lstStyle>
          <a:p>
            <a:fld id="{FC0E9776-CDD6-41AE-B48F-B5EDAC88E4E7}" type="slidenum">
              <a:rPr lang="en-US"/>
              <a:pPr/>
              <a:t>‹N›</a:t>
            </a:fld>
            <a:endParaRPr lang="en-US"/>
          </a:p>
        </p:txBody>
      </p:sp>
    </p:spTree>
    <p:extLst>
      <p:ext uri="{BB962C8B-B14F-4D97-AF65-F5344CB8AC3E}">
        <p14:creationId xmlns:p14="http://schemas.microsoft.com/office/powerpoint/2010/main" xmlns="" val="420932078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FC0E9776-CDD6-41AE-B48F-B5EDAC88E4E7}" type="slidenum">
              <a:rPr lang="en-US" smtClean="0"/>
              <a:pPr/>
              <a:t>6</a:t>
            </a:fld>
            <a:endParaRPr lang="en-US"/>
          </a:p>
        </p:txBody>
      </p:sp>
    </p:spTree>
    <p:extLst>
      <p:ext uri="{BB962C8B-B14F-4D97-AF65-F5344CB8AC3E}">
        <p14:creationId xmlns:p14="http://schemas.microsoft.com/office/powerpoint/2010/main" xmlns="" val="28965593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FC0E9776-CDD6-41AE-B48F-B5EDAC88E4E7}" type="slidenum">
              <a:rPr lang="en-US" smtClean="0"/>
              <a:pPr/>
              <a:t>12</a:t>
            </a:fld>
            <a:endParaRPr lang="en-US"/>
          </a:p>
        </p:txBody>
      </p:sp>
    </p:spTree>
    <p:extLst>
      <p:ext uri="{BB962C8B-B14F-4D97-AF65-F5344CB8AC3E}">
        <p14:creationId xmlns:p14="http://schemas.microsoft.com/office/powerpoint/2010/main" xmlns="" val="3079633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egnaposto immagine diapositiva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24578" name="Segnaposto note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it-IT">
              <a:latin typeface="Calibri" charset="0"/>
            </a:endParaRPr>
          </a:p>
        </p:txBody>
      </p:sp>
      <p:sp>
        <p:nvSpPr>
          <p:cNvPr id="24579" name="Segnaposto numero diapositiva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rgbClr val="FF6600"/>
                </a:solidFill>
                <a:latin typeface="Calibri" charset="0"/>
                <a:ea typeface="ＭＳ Ｐゴシック" charset="0"/>
                <a:cs typeface="ＭＳ Ｐゴシック" charset="0"/>
              </a:defRPr>
            </a:lvl1pPr>
            <a:lvl2pPr marL="742950" indent="-285750" eaLnBrk="0" hangingPunct="0">
              <a:defRPr sz="2400">
                <a:solidFill>
                  <a:srgbClr val="FF6600"/>
                </a:solidFill>
                <a:latin typeface="Calibri" charset="0"/>
                <a:ea typeface="ＭＳ Ｐゴシック" charset="0"/>
              </a:defRPr>
            </a:lvl2pPr>
            <a:lvl3pPr marL="1143000" indent="-228600" eaLnBrk="0" hangingPunct="0">
              <a:defRPr sz="2400">
                <a:solidFill>
                  <a:srgbClr val="FF6600"/>
                </a:solidFill>
                <a:latin typeface="Calibri" charset="0"/>
                <a:ea typeface="ＭＳ Ｐゴシック" charset="0"/>
              </a:defRPr>
            </a:lvl3pPr>
            <a:lvl4pPr marL="1600200" indent="-228600" eaLnBrk="0" hangingPunct="0">
              <a:defRPr sz="2400">
                <a:solidFill>
                  <a:srgbClr val="FF6600"/>
                </a:solidFill>
                <a:latin typeface="Calibri" charset="0"/>
                <a:ea typeface="ＭＳ Ｐゴシック" charset="0"/>
              </a:defRPr>
            </a:lvl4pPr>
            <a:lvl5pPr marL="2057400" indent="-228600" eaLnBrk="0" hangingPunct="0">
              <a:defRPr sz="2400">
                <a:solidFill>
                  <a:srgbClr val="FF6600"/>
                </a:solidFill>
                <a:latin typeface="Calibri" charset="0"/>
                <a:ea typeface="ＭＳ Ｐゴシック" charset="0"/>
              </a:defRPr>
            </a:lvl5pPr>
            <a:lvl6pPr marL="2514600" indent="-228600" eaLnBrk="0" fontAlgn="base" hangingPunct="0">
              <a:spcBef>
                <a:spcPct val="0"/>
              </a:spcBef>
              <a:spcAft>
                <a:spcPct val="0"/>
              </a:spcAft>
              <a:defRPr sz="2400">
                <a:solidFill>
                  <a:srgbClr val="FF6600"/>
                </a:solidFill>
                <a:latin typeface="Calibri" charset="0"/>
                <a:ea typeface="ＭＳ Ｐゴシック" charset="0"/>
              </a:defRPr>
            </a:lvl6pPr>
            <a:lvl7pPr marL="2971800" indent="-228600" eaLnBrk="0" fontAlgn="base" hangingPunct="0">
              <a:spcBef>
                <a:spcPct val="0"/>
              </a:spcBef>
              <a:spcAft>
                <a:spcPct val="0"/>
              </a:spcAft>
              <a:defRPr sz="2400">
                <a:solidFill>
                  <a:srgbClr val="FF6600"/>
                </a:solidFill>
                <a:latin typeface="Calibri" charset="0"/>
                <a:ea typeface="ＭＳ Ｐゴシック" charset="0"/>
              </a:defRPr>
            </a:lvl7pPr>
            <a:lvl8pPr marL="3429000" indent="-228600" eaLnBrk="0" fontAlgn="base" hangingPunct="0">
              <a:spcBef>
                <a:spcPct val="0"/>
              </a:spcBef>
              <a:spcAft>
                <a:spcPct val="0"/>
              </a:spcAft>
              <a:defRPr sz="2400">
                <a:solidFill>
                  <a:srgbClr val="FF6600"/>
                </a:solidFill>
                <a:latin typeface="Calibri" charset="0"/>
                <a:ea typeface="ＭＳ Ｐゴシック" charset="0"/>
              </a:defRPr>
            </a:lvl8pPr>
            <a:lvl9pPr marL="3886200" indent="-228600" eaLnBrk="0" fontAlgn="base" hangingPunct="0">
              <a:spcBef>
                <a:spcPct val="0"/>
              </a:spcBef>
              <a:spcAft>
                <a:spcPct val="0"/>
              </a:spcAft>
              <a:defRPr sz="2400">
                <a:solidFill>
                  <a:srgbClr val="FF6600"/>
                </a:solidFill>
                <a:latin typeface="Calibri" charset="0"/>
                <a:ea typeface="ＭＳ Ｐゴシック" charset="0"/>
              </a:defRPr>
            </a:lvl9pPr>
          </a:lstStyle>
          <a:p>
            <a:pPr eaLnBrk="1" hangingPunct="1"/>
            <a:fld id="{FD8153F5-C456-8541-BB0D-B0F4BC2C9C14}" type="slidenum">
              <a:rPr lang="it-IT" sz="1200"/>
              <a:pPr eaLnBrk="1" hangingPunct="1"/>
              <a:t>18</a:t>
            </a:fld>
            <a:endParaRPr lang="it-IT"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FC0E9776-CDD6-41AE-B48F-B5EDAC88E4E7}" type="slidenum">
              <a:rPr lang="en-US" smtClean="0"/>
              <a:pPr/>
              <a:t>22</a:t>
            </a:fld>
            <a:endParaRPr lang="en-US"/>
          </a:p>
        </p:txBody>
      </p:sp>
    </p:spTree>
    <p:extLst>
      <p:ext uri="{BB962C8B-B14F-4D97-AF65-F5344CB8AC3E}">
        <p14:creationId xmlns:p14="http://schemas.microsoft.com/office/powerpoint/2010/main" xmlns="" val="13511622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352258" name="Rectangle 2"/>
          <p:cNvSpPr>
            <a:spLocks noGrp="1" noChangeArrowheads="1"/>
          </p:cNvSpPr>
          <p:nvPr>
            <p:ph type="ctrTitle"/>
          </p:nvPr>
        </p:nvSpPr>
        <p:spPr>
          <a:xfrm>
            <a:off x="685800" y="2667000"/>
            <a:ext cx="7772400" cy="1143000"/>
          </a:xfrm>
        </p:spPr>
        <p:txBody>
          <a:bodyPr/>
          <a:lstStyle>
            <a:lvl1pPr>
              <a:defRPr sz="4000">
                <a:solidFill>
                  <a:srgbClr val="FF6600"/>
                </a:solidFill>
              </a:defRPr>
            </a:lvl1pPr>
          </a:lstStyle>
          <a:p>
            <a:r>
              <a:rPr lang="en-US"/>
              <a:t>Fare clic per modificare lo stile del titolo dello schema</a:t>
            </a:r>
          </a:p>
        </p:txBody>
      </p:sp>
      <p:sp>
        <p:nvSpPr>
          <p:cNvPr id="352259" name="Rectangle 3"/>
          <p:cNvSpPr>
            <a:spLocks noGrp="1" noChangeArrowheads="1"/>
          </p:cNvSpPr>
          <p:nvPr>
            <p:ph type="subTitle" idx="1"/>
          </p:nvPr>
        </p:nvSpPr>
        <p:spPr>
          <a:xfrm>
            <a:off x="1371600" y="4114800"/>
            <a:ext cx="6400800" cy="1752600"/>
          </a:xfrm>
        </p:spPr>
        <p:txBody>
          <a:bodyPr/>
          <a:lstStyle>
            <a:lvl1pPr marL="0" indent="0" algn="ctr">
              <a:buFont typeface="Wingdings" pitchFamily="2" charset="2"/>
              <a:buNone/>
              <a:defRPr sz="1800">
                <a:effectLst>
                  <a:outerShdw blurRad="38100" dist="38100" dir="2700000" algn="tl">
                    <a:srgbClr val="C0C0C0"/>
                  </a:outerShdw>
                </a:effectLst>
              </a:defRPr>
            </a:lvl1pPr>
          </a:lstStyle>
          <a:p>
            <a:r>
              <a:rPr lang="en-US"/>
              <a:t>Fare clic per modificare lo stile del sottotitolo dello schema</a:t>
            </a: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781800" y="609600"/>
            <a:ext cx="2209800" cy="6019800"/>
          </a:xfrm>
        </p:spPr>
        <p:txBody>
          <a:bodyPr vert="eaVer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152400" y="609600"/>
            <a:ext cx="6477000" cy="6019800"/>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olo e tabella">
    <p:spTree>
      <p:nvGrpSpPr>
        <p:cNvPr id="1" name=""/>
        <p:cNvGrpSpPr/>
        <p:nvPr/>
      </p:nvGrpSpPr>
      <p:grpSpPr>
        <a:xfrm>
          <a:off x="0" y="0"/>
          <a:ext cx="0" cy="0"/>
          <a:chOff x="0" y="0"/>
          <a:chExt cx="0" cy="0"/>
        </a:xfrm>
      </p:grpSpPr>
      <p:sp>
        <p:nvSpPr>
          <p:cNvPr id="2" name="Titolo 1"/>
          <p:cNvSpPr>
            <a:spLocks noGrp="1"/>
          </p:cNvSpPr>
          <p:nvPr>
            <p:ph type="title"/>
          </p:nvPr>
        </p:nvSpPr>
        <p:spPr>
          <a:xfrm>
            <a:off x="152400" y="609600"/>
            <a:ext cx="8839200" cy="609600"/>
          </a:xfrm>
        </p:spPr>
        <p:txBody>
          <a:bodyPr/>
          <a:lstStyle/>
          <a:p>
            <a:r>
              <a:rPr lang="it-IT" smtClean="0"/>
              <a:t>Fare clic per modificare lo stile del titolo</a:t>
            </a:r>
            <a:endParaRPr lang="en-US"/>
          </a:p>
        </p:txBody>
      </p:sp>
      <p:sp>
        <p:nvSpPr>
          <p:cNvPr id="3" name="Segnaposto tabella 2"/>
          <p:cNvSpPr>
            <a:spLocks noGrp="1"/>
          </p:cNvSpPr>
          <p:nvPr>
            <p:ph type="tbl" idx="1"/>
          </p:nvPr>
        </p:nvSpPr>
        <p:spPr>
          <a:xfrm>
            <a:off x="457200" y="1371600"/>
            <a:ext cx="8229600" cy="5257800"/>
          </a:xfrm>
        </p:spPr>
        <p:txBody>
          <a:body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3327399" y="256363"/>
            <a:ext cx="5663143" cy="609600"/>
          </a:xfrm>
        </p:spPr>
        <p:txBody>
          <a:bodyPr/>
          <a:lstStyle>
            <a:lvl1pPr>
              <a:defRPr sz="2800">
                <a:effectLst/>
              </a:defRPr>
            </a:lvl1pPr>
          </a:lstStyle>
          <a:p>
            <a:r>
              <a:rPr lang="it-IT" dirty="0" smtClean="0"/>
              <a:t>Fare clic per modificare lo stile del titolo</a:t>
            </a:r>
            <a:endParaRPr lang="en-US" dirty="0"/>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solidFill>
                  <a:srgbClr val="C00000"/>
                </a:solidFill>
              </a:defRPr>
            </a:lvl1pPr>
          </a:lstStyle>
          <a:p>
            <a:r>
              <a:rPr lang="it-IT" dirty="0" smtClean="0"/>
              <a:t>Fare clic per modificare lo stile del titolo</a:t>
            </a:r>
            <a:endParaRPr lang="en-US" dirty="0"/>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3335867" y="205563"/>
            <a:ext cx="5689599" cy="609600"/>
          </a:xfrm>
        </p:spPr>
        <p:txBody>
          <a:bodyPr/>
          <a:lstStyle>
            <a:lvl1pPr>
              <a:defRPr sz="2800">
                <a:effectLst/>
              </a:defRPr>
            </a:lvl1pPr>
          </a:lstStyle>
          <a:p>
            <a:r>
              <a:rPr lang="it-IT" dirty="0" smtClean="0"/>
              <a:t>Fare clic per modificare lo stile del titolo</a:t>
            </a:r>
            <a:endParaRPr lang="en-US" dirty="0"/>
          </a:p>
        </p:txBody>
      </p:sp>
      <p:sp>
        <p:nvSpPr>
          <p:cNvPr id="3" name="Segnaposto contenuto 2"/>
          <p:cNvSpPr>
            <a:spLocks noGrp="1"/>
          </p:cNvSpPr>
          <p:nvPr>
            <p:ph sz="half" idx="1"/>
          </p:nvPr>
        </p:nvSpPr>
        <p:spPr>
          <a:xfrm>
            <a:off x="457200" y="13716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4648200" y="13716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3310467" y="257705"/>
            <a:ext cx="5613400" cy="605895"/>
          </a:xfrm>
        </p:spPr>
        <p:txBody>
          <a:bodyPr/>
          <a:lstStyle>
            <a:lvl1pPr>
              <a:defRPr sz="2800">
                <a:effectLst/>
              </a:defRPr>
            </a:lvl1pPr>
          </a:lstStyle>
          <a:p>
            <a:r>
              <a:rPr lang="it-IT" smtClean="0"/>
              <a:t>Fare clic per modificare lo stile del titolo</a:t>
            </a:r>
            <a:endParaRPr lang="en-US"/>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sz="2800">
                <a:effectLst/>
              </a:defRPr>
            </a:lvl1pPr>
          </a:lstStyle>
          <a:p>
            <a:r>
              <a:rPr lang="it-IT" smtClean="0"/>
              <a:t>Fare clic per modificare lo stile del titolo</a:t>
            </a:r>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3454400" y="296332"/>
            <a:ext cx="5469467" cy="618067"/>
          </a:xfrm>
        </p:spPr>
        <p:txBody>
          <a:bodyPr anchor="b"/>
          <a:lstStyle>
            <a:lvl1pPr algn="l">
              <a:defRPr sz="2800" b="1">
                <a:effectLst/>
              </a:defRPr>
            </a:lvl1pPr>
          </a:lstStyle>
          <a:p>
            <a:r>
              <a:rPr lang="it-IT" dirty="0" smtClean="0"/>
              <a:t>Fare clic per modificare lo stile del titolo</a:t>
            </a:r>
            <a:endParaRPr lang="en-US" dirty="0"/>
          </a:p>
        </p:txBody>
      </p:sp>
      <p:sp>
        <p:nvSpPr>
          <p:cNvPr id="3" name="Segnaposto contenuto 2"/>
          <p:cNvSpPr>
            <a:spLocks noGrp="1"/>
          </p:cNvSpPr>
          <p:nvPr>
            <p:ph idx="1"/>
          </p:nvPr>
        </p:nvSpPr>
        <p:spPr>
          <a:xfrm>
            <a:off x="3575050" y="1439333"/>
            <a:ext cx="5111750" cy="4686830"/>
          </a:xfrm>
        </p:spPr>
        <p:txBody>
          <a:bodyPr/>
          <a:lstStyle>
            <a:lvl1pPr>
              <a:defRPr sz="24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en-US" dirty="0"/>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en-US"/>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chemeClr val="bg1"/>
            </a:gs>
            <a:gs pos="100000">
              <a:srgbClr val="CFCFCF"/>
            </a:gs>
          </a:gsLst>
          <a:lin ang="5400000" scaled="1"/>
        </a:gradFill>
        <a:effectLst/>
      </p:bgPr>
    </p:bg>
    <p:spTree>
      <p:nvGrpSpPr>
        <p:cNvPr id="1" name=""/>
        <p:cNvGrpSpPr/>
        <p:nvPr/>
      </p:nvGrpSpPr>
      <p:grpSpPr>
        <a:xfrm>
          <a:off x="0" y="0"/>
          <a:ext cx="0" cy="0"/>
          <a:chOff x="0" y="0"/>
          <a:chExt cx="0" cy="0"/>
        </a:xfrm>
      </p:grpSpPr>
      <p:pic>
        <p:nvPicPr>
          <p:cNvPr id="8" name="Picture 6" descr="testataincapa"/>
          <p:cNvPicPr>
            <a:picLocks noChangeAspect="1" noChangeArrowheads="1"/>
          </p:cNvPicPr>
          <p:nvPr userDrawn="1"/>
        </p:nvPicPr>
        <p:blipFill>
          <a:blip r:embed="rId14" cstate="print"/>
          <a:srcRect/>
          <a:stretch>
            <a:fillRect/>
          </a:stretch>
        </p:blipFill>
        <p:spPr bwMode="auto">
          <a:xfrm>
            <a:off x="0" y="0"/>
            <a:ext cx="9144000" cy="952500"/>
          </a:xfrm>
          <a:prstGeom prst="rect">
            <a:avLst/>
          </a:prstGeom>
          <a:noFill/>
        </p:spPr>
      </p:pic>
      <p:sp>
        <p:nvSpPr>
          <p:cNvPr id="351234" name="Rectangle 2"/>
          <p:cNvSpPr>
            <a:spLocks noGrp="1" noChangeArrowheads="1"/>
          </p:cNvSpPr>
          <p:nvPr>
            <p:ph type="title"/>
          </p:nvPr>
        </p:nvSpPr>
        <p:spPr bwMode="auto">
          <a:xfrm>
            <a:off x="3513666" y="266700"/>
            <a:ext cx="5477933" cy="538938"/>
          </a:xfrm>
          <a:prstGeom prst="rect">
            <a:avLst/>
          </a:prstGeom>
          <a:noFill/>
          <a:ln w="12700">
            <a:noFill/>
            <a:miter lim="800000"/>
            <a:headEnd/>
            <a:tailEnd/>
          </a:ln>
          <a:effectLst/>
        </p:spPr>
        <p:txBody>
          <a:bodyPr vert="horz" wrap="square" lIns="96434" tIns="48217" rIns="96434" bIns="48217" numCol="1" anchor="ctr" anchorCtr="0" compatLnSpc="1">
            <a:prstTxWarp prst="textNoShape">
              <a:avLst/>
            </a:prstTxWarp>
          </a:bodyPr>
          <a:lstStyle/>
          <a:p>
            <a:pPr lvl="0"/>
            <a:r>
              <a:rPr lang="en-US" dirty="0" smtClean="0"/>
              <a:t> </a:t>
            </a:r>
          </a:p>
        </p:txBody>
      </p:sp>
      <p:sp>
        <p:nvSpPr>
          <p:cNvPr id="351235" name="Rectangle 3"/>
          <p:cNvSpPr>
            <a:spLocks noGrp="1" noChangeArrowheads="1"/>
          </p:cNvSpPr>
          <p:nvPr>
            <p:ph type="body" idx="1"/>
          </p:nvPr>
        </p:nvSpPr>
        <p:spPr bwMode="auto">
          <a:xfrm>
            <a:off x="457200" y="1181100"/>
            <a:ext cx="8229600" cy="5448300"/>
          </a:xfrm>
          <a:prstGeom prst="rect">
            <a:avLst/>
          </a:prstGeom>
          <a:noFill/>
          <a:ln w="12700">
            <a:noFill/>
            <a:miter lim="800000"/>
            <a:headEnd/>
            <a:tailEnd/>
          </a:ln>
          <a:effectLst/>
        </p:spPr>
        <p:txBody>
          <a:bodyPr vert="horz" wrap="square" lIns="96434" tIns="48217" rIns="96434" bIns="48217"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351236" name="Text Box 4"/>
          <p:cNvSpPr txBox="1">
            <a:spLocks noChangeArrowheads="1"/>
          </p:cNvSpPr>
          <p:nvPr/>
        </p:nvSpPr>
        <p:spPr bwMode="auto">
          <a:xfrm>
            <a:off x="8669338" y="6477000"/>
            <a:ext cx="398462" cy="517525"/>
          </a:xfrm>
          <a:prstGeom prst="rect">
            <a:avLst/>
          </a:prstGeom>
          <a:noFill/>
          <a:ln w="9525">
            <a:noFill/>
            <a:miter lim="800000"/>
            <a:headEnd/>
            <a:tailEnd/>
          </a:ln>
          <a:effectLst/>
        </p:spPr>
        <p:txBody>
          <a:bodyPr>
            <a:spAutoFit/>
          </a:bodyPr>
          <a:lstStyle/>
          <a:p>
            <a:pPr algn="ctr"/>
            <a:fld id="{3C292C7D-8B45-47CC-9393-518569FC7949}" type="slidenum">
              <a:rPr lang="en-US" sz="1400" u="none">
                <a:latin typeface="Courier New" pitchFamily="49" charset="0"/>
              </a:rPr>
              <a:pPr algn="ctr"/>
              <a:t>‹N›</a:t>
            </a:fld>
            <a:endParaRPr lang="en-US" sz="1400" u="none">
              <a:latin typeface="Courier New" pitchFamily="49" charset="0"/>
            </a:endParaRPr>
          </a:p>
        </p:txBody>
      </p:sp>
      <p:sp>
        <p:nvSpPr>
          <p:cNvPr id="351238" name="Text Box 6"/>
          <p:cNvSpPr txBox="1">
            <a:spLocks noChangeArrowheads="1"/>
          </p:cNvSpPr>
          <p:nvPr/>
        </p:nvSpPr>
        <p:spPr bwMode="auto">
          <a:xfrm>
            <a:off x="4246256" y="-37116"/>
            <a:ext cx="4897756" cy="246221"/>
          </a:xfrm>
          <a:prstGeom prst="rect">
            <a:avLst/>
          </a:prstGeom>
          <a:noFill/>
          <a:ln w="12700">
            <a:noFill/>
            <a:miter lim="800000"/>
            <a:headEnd/>
            <a:tailEnd/>
          </a:ln>
          <a:effectLst/>
        </p:spPr>
        <p:txBody>
          <a:bodyPr wrap="square" anchor="ctr">
            <a:spAutoFit/>
          </a:bodyPr>
          <a:lstStyle/>
          <a:p>
            <a:pPr algn="r">
              <a:spcBef>
                <a:spcPct val="50000"/>
              </a:spcBef>
            </a:pPr>
            <a:r>
              <a:rPr lang="en-GB" sz="1000" b="1" u="none" noProof="0" dirty="0" smtClean="0">
                <a:solidFill>
                  <a:schemeClr val="bg1"/>
                </a:solidFill>
                <a:effectLst>
                  <a:outerShdw blurRad="38100" dist="38100" dir="2700000" algn="tl">
                    <a:srgbClr val="000000">
                      <a:alpha val="43137"/>
                    </a:srgbClr>
                  </a:outerShdw>
                </a:effectLst>
                <a:latin typeface="Segoe UI" pitchFamily="34" charset="0"/>
                <a:ea typeface="Segoe UI" pitchFamily="34" charset="0"/>
                <a:cs typeface="Segoe UI" pitchFamily="34" charset="0"/>
              </a:rPr>
              <a:t>Media Arts &amp; Technologies Initiative</a:t>
            </a:r>
            <a:endParaRPr lang="en-GB" sz="1000" b="1" u="none" noProof="0" dirty="0">
              <a:solidFill>
                <a:schemeClr val="bg1"/>
              </a:solidFill>
              <a:effectLst>
                <a:outerShdw blurRad="38100" dist="38100" dir="2700000" algn="tl">
                  <a:srgbClr val="000000">
                    <a:alpha val="43137"/>
                  </a:srgbClr>
                </a:outerShdw>
              </a:effectLst>
              <a:latin typeface="Segoe UI" pitchFamily="34" charset="0"/>
              <a:ea typeface="Segoe UI" pitchFamily="34" charset="0"/>
              <a:cs typeface="Segoe UI" pitchFamily="34" charset="0"/>
            </a:endParaRPr>
          </a:p>
        </p:txBody>
      </p:sp>
      <p:cxnSp>
        <p:nvCxnSpPr>
          <p:cNvPr id="11" name="Connettore 1 10"/>
          <p:cNvCxnSpPr/>
          <p:nvPr userDrawn="1"/>
        </p:nvCxnSpPr>
        <p:spPr bwMode="auto">
          <a:xfrm flipV="1">
            <a:off x="0" y="949949"/>
            <a:ext cx="9144012" cy="11220"/>
          </a:xfrm>
          <a:prstGeom prst="line">
            <a:avLst/>
          </a:prstGeom>
          <a:solidFill>
            <a:schemeClr val="accent1"/>
          </a:solidFill>
          <a:ln w="9525" cap="flat" cmpd="sng" algn="ctr">
            <a:solidFill>
              <a:srgbClr val="989898"/>
            </a:solidFill>
            <a:prstDash val="solid"/>
            <a:round/>
            <a:headEnd type="none" w="med" len="med"/>
            <a:tailEnd type="none" w="med" len="med"/>
          </a:ln>
          <a:effectLst/>
        </p:spPr>
      </p:cxn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Lst>
  <p:timing>
    <p:tnLst>
      <p:par>
        <p:cTn id="1" dur="indefinite" restart="never" nodeType="tmRoot"/>
      </p:par>
    </p:tnLst>
  </p:timing>
  <p:txStyles>
    <p:titleStyle>
      <a:lvl1pPr algn="ctr" rtl="0" fontAlgn="base">
        <a:spcBef>
          <a:spcPct val="0"/>
        </a:spcBef>
        <a:spcAft>
          <a:spcPct val="0"/>
        </a:spcAft>
        <a:defRPr sz="3200">
          <a:solidFill>
            <a:schemeClr val="accent1">
              <a:lumMod val="20000"/>
              <a:lumOff val="80000"/>
            </a:schemeClr>
          </a:solidFill>
          <a:effectLst>
            <a:outerShdw blurRad="38100" dist="38100" dir="2700000" algn="tl">
              <a:srgbClr val="C0C0C0"/>
            </a:outerShdw>
          </a:effectLst>
          <a:latin typeface="Calibri" pitchFamily="34" charset="0"/>
          <a:ea typeface="+mj-ea"/>
          <a:cs typeface="+mj-cs"/>
        </a:defRPr>
      </a:lvl1pPr>
      <a:lvl2pPr algn="ctr" rtl="0" fontAlgn="base">
        <a:spcBef>
          <a:spcPct val="0"/>
        </a:spcBef>
        <a:spcAft>
          <a:spcPct val="0"/>
        </a:spcAft>
        <a:defRPr sz="3200">
          <a:solidFill>
            <a:srgbClr val="0033CC"/>
          </a:solidFill>
          <a:effectLst>
            <a:outerShdw blurRad="38100" dist="38100" dir="2700000" algn="tl">
              <a:srgbClr val="C0C0C0"/>
            </a:outerShdw>
          </a:effectLst>
          <a:latin typeface="Arial" pitchFamily="34" charset="0"/>
        </a:defRPr>
      </a:lvl2pPr>
      <a:lvl3pPr algn="ctr" rtl="0" fontAlgn="base">
        <a:spcBef>
          <a:spcPct val="0"/>
        </a:spcBef>
        <a:spcAft>
          <a:spcPct val="0"/>
        </a:spcAft>
        <a:defRPr sz="3200">
          <a:solidFill>
            <a:srgbClr val="0033CC"/>
          </a:solidFill>
          <a:effectLst>
            <a:outerShdw blurRad="38100" dist="38100" dir="2700000" algn="tl">
              <a:srgbClr val="C0C0C0"/>
            </a:outerShdw>
          </a:effectLst>
          <a:latin typeface="Arial" pitchFamily="34" charset="0"/>
        </a:defRPr>
      </a:lvl3pPr>
      <a:lvl4pPr algn="ctr" rtl="0" fontAlgn="base">
        <a:spcBef>
          <a:spcPct val="0"/>
        </a:spcBef>
        <a:spcAft>
          <a:spcPct val="0"/>
        </a:spcAft>
        <a:defRPr sz="3200">
          <a:solidFill>
            <a:srgbClr val="0033CC"/>
          </a:solidFill>
          <a:effectLst>
            <a:outerShdw blurRad="38100" dist="38100" dir="2700000" algn="tl">
              <a:srgbClr val="C0C0C0"/>
            </a:outerShdw>
          </a:effectLst>
          <a:latin typeface="Arial" pitchFamily="34" charset="0"/>
        </a:defRPr>
      </a:lvl4pPr>
      <a:lvl5pPr algn="ctr" rtl="0" fontAlgn="base">
        <a:spcBef>
          <a:spcPct val="0"/>
        </a:spcBef>
        <a:spcAft>
          <a:spcPct val="0"/>
        </a:spcAft>
        <a:defRPr sz="3200">
          <a:solidFill>
            <a:srgbClr val="0033CC"/>
          </a:solidFill>
          <a:effectLst>
            <a:outerShdw blurRad="38100" dist="38100" dir="2700000" algn="tl">
              <a:srgbClr val="C0C0C0"/>
            </a:outerShdw>
          </a:effectLst>
          <a:latin typeface="Arial" pitchFamily="34" charset="0"/>
        </a:defRPr>
      </a:lvl5pPr>
      <a:lvl6pPr marL="457200" algn="ctr" rtl="0" fontAlgn="base">
        <a:spcBef>
          <a:spcPct val="0"/>
        </a:spcBef>
        <a:spcAft>
          <a:spcPct val="0"/>
        </a:spcAft>
        <a:defRPr sz="3200">
          <a:solidFill>
            <a:srgbClr val="0033CC"/>
          </a:solidFill>
          <a:effectLst>
            <a:outerShdw blurRad="38100" dist="38100" dir="2700000" algn="tl">
              <a:srgbClr val="C0C0C0"/>
            </a:outerShdw>
          </a:effectLst>
          <a:latin typeface="Arial" pitchFamily="34" charset="0"/>
        </a:defRPr>
      </a:lvl6pPr>
      <a:lvl7pPr marL="914400" algn="ctr" rtl="0" fontAlgn="base">
        <a:spcBef>
          <a:spcPct val="0"/>
        </a:spcBef>
        <a:spcAft>
          <a:spcPct val="0"/>
        </a:spcAft>
        <a:defRPr sz="3200">
          <a:solidFill>
            <a:srgbClr val="0033CC"/>
          </a:solidFill>
          <a:effectLst>
            <a:outerShdw blurRad="38100" dist="38100" dir="2700000" algn="tl">
              <a:srgbClr val="C0C0C0"/>
            </a:outerShdw>
          </a:effectLst>
          <a:latin typeface="Arial" pitchFamily="34" charset="0"/>
        </a:defRPr>
      </a:lvl7pPr>
      <a:lvl8pPr marL="1371600" algn="ctr" rtl="0" fontAlgn="base">
        <a:spcBef>
          <a:spcPct val="0"/>
        </a:spcBef>
        <a:spcAft>
          <a:spcPct val="0"/>
        </a:spcAft>
        <a:defRPr sz="3200">
          <a:solidFill>
            <a:srgbClr val="0033CC"/>
          </a:solidFill>
          <a:effectLst>
            <a:outerShdw blurRad="38100" dist="38100" dir="2700000" algn="tl">
              <a:srgbClr val="C0C0C0"/>
            </a:outerShdw>
          </a:effectLst>
          <a:latin typeface="Arial" pitchFamily="34" charset="0"/>
        </a:defRPr>
      </a:lvl8pPr>
      <a:lvl9pPr marL="1828800" algn="ctr" rtl="0" fontAlgn="base">
        <a:spcBef>
          <a:spcPct val="0"/>
        </a:spcBef>
        <a:spcAft>
          <a:spcPct val="0"/>
        </a:spcAft>
        <a:defRPr sz="3200">
          <a:solidFill>
            <a:srgbClr val="0033CC"/>
          </a:solidFill>
          <a:effectLst>
            <a:outerShdw blurRad="38100" dist="38100" dir="2700000" algn="tl">
              <a:srgbClr val="C0C0C0"/>
            </a:outerShdw>
          </a:effectLst>
          <a:latin typeface="Arial" pitchFamily="34" charset="0"/>
        </a:defRPr>
      </a:lvl9pPr>
    </p:titleStyle>
    <p:bodyStyle>
      <a:lvl1pPr marL="342900" indent="-342900" algn="l" rtl="0" fontAlgn="base">
        <a:spcBef>
          <a:spcPct val="50000"/>
        </a:spcBef>
        <a:spcAft>
          <a:spcPct val="0"/>
        </a:spcAft>
        <a:buClr>
          <a:srgbClr val="FF6600"/>
        </a:buClr>
        <a:buFont typeface="Wingdings" pitchFamily="2" charset="2"/>
        <a:buChar char="l"/>
        <a:defRPr sz="2100">
          <a:solidFill>
            <a:schemeClr val="tx1"/>
          </a:solidFill>
          <a:latin typeface="Calibri" pitchFamily="34" charset="0"/>
          <a:ea typeface="+mn-ea"/>
          <a:cs typeface="+mn-cs"/>
        </a:defRPr>
      </a:lvl1pPr>
      <a:lvl2pPr marL="742950" indent="-285750" algn="l" rtl="0" fontAlgn="base">
        <a:spcBef>
          <a:spcPct val="20000"/>
        </a:spcBef>
        <a:spcAft>
          <a:spcPct val="0"/>
        </a:spcAft>
        <a:buFont typeface="Wingdings" pitchFamily="2" charset="2"/>
        <a:buChar char="Ø"/>
        <a:defRPr>
          <a:solidFill>
            <a:srgbClr val="FF9933"/>
          </a:solidFill>
          <a:latin typeface="Calibri" pitchFamily="34" charset="0"/>
        </a:defRPr>
      </a:lvl2pPr>
      <a:lvl3pPr marL="1143000" indent="-228600" algn="l" rtl="0" fontAlgn="base">
        <a:spcBef>
          <a:spcPct val="20000"/>
        </a:spcBef>
        <a:spcAft>
          <a:spcPct val="0"/>
        </a:spcAft>
        <a:buClr>
          <a:srgbClr val="FF6600"/>
        </a:buClr>
        <a:buChar char="•"/>
        <a:defRPr>
          <a:solidFill>
            <a:schemeClr val="tx1"/>
          </a:solidFill>
          <a:latin typeface="Calibri" pitchFamily="34" charset="0"/>
        </a:defRPr>
      </a:lvl3pPr>
      <a:lvl4pPr marL="1600200" indent="-228600" algn="l" rtl="0" fontAlgn="base">
        <a:spcBef>
          <a:spcPct val="20000"/>
        </a:spcBef>
        <a:spcAft>
          <a:spcPct val="0"/>
        </a:spcAft>
        <a:buChar char="–"/>
        <a:defRPr>
          <a:solidFill>
            <a:schemeClr val="tx1"/>
          </a:solidFill>
          <a:latin typeface="Calibri" pitchFamily="34" charset="0"/>
        </a:defRPr>
      </a:lvl4pPr>
      <a:lvl5pPr marL="2057400" indent="-228600" algn="l" rtl="0" fontAlgn="base">
        <a:spcBef>
          <a:spcPct val="20000"/>
        </a:spcBef>
        <a:spcAft>
          <a:spcPct val="0"/>
        </a:spcAft>
        <a:buChar char="»"/>
        <a:defRPr>
          <a:solidFill>
            <a:schemeClr val="tx1"/>
          </a:solidFill>
          <a:latin typeface="Calibri" pitchFamily="34" charset="0"/>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collider.com/director-christopher-nolan-and-producer-emma-thomas-interview-inception-they-talk-3d-what-kind-of-cameras-they-used-pre-viz-wb-and-a-lot-more/20567/"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package" Target="../embeddings/Documento_di_Microsoft_Office_Word1.docx"/><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21.xml.rels><?xml version="1.0" encoding="UTF-8" standalone="yes"?>
<Relationships xmlns="http://schemas.openxmlformats.org/package/2006/relationships"><Relationship Id="rId3" Type="http://schemas.microsoft.com/office/2007/relationships/media" Target="NULL"/><Relationship Id="rId2" Type="http://schemas.openxmlformats.org/officeDocument/2006/relationships/slideLayout" Target="../slideLayouts/slideLayout7.xml"/><Relationship Id="rId1" Type="http://schemas.openxmlformats.org/officeDocument/2006/relationships/video" Target="../media/media3.mov"/><Relationship Id="rId4" Type="http://schemas.openxmlformats.org/officeDocument/2006/relationships/image" Target="../media/image12.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w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53287" y="1917229"/>
            <a:ext cx="7772400" cy="1362075"/>
          </a:xfrm>
        </p:spPr>
        <p:txBody>
          <a:bodyPr/>
          <a:lstStyle/>
          <a:p>
            <a:pPr algn="r"/>
            <a:r>
              <a:rPr lang="en-US" dirty="0" smtClean="0"/>
              <a:t/>
            </a:r>
            <a:br>
              <a:rPr lang="en-US" dirty="0" smtClean="0"/>
            </a:br>
            <a:r>
              <a:rPr lang="en-US" dirty="0" smtClean="0"/>
              <a:t>Part 2 </a:t>
            </a:r>
            <a:br>
              <a:rPr lang="en-US" dirty="0" smtClean="0"/>
            </a:br>
            <a:endParaRPr lang="it-IT" dirty="0">
              <a:latin typeface="Segoe UI" pitchFamily="34" charset="0"/>
              <a:ea typeface="Segoe UI" pitchFamily="34" charset="0"/>
              <a:cs typeface="Segoe UI" pitchFamily="34" charset="0"/>
            </a:endParaRPr>
          </a:p>
        </p:txBody>
      </p:sp>
      <p:sp>
        <p:nvSpPr>
          <p:cNvPr id="3" name="Segnaposto testo 2"/>
          <p:cNvSpPr>
            <a:spLocks noGrp="1"/>
          </p:cNvSpPr>
          <p:nvPr>
            <p:ph type="body" idx="1"/>
          </p:nvPr>
        </p:nvSpPr>
        <p:spPr>
          <a:xfrm>
            <a:off x="732723" y="4356260"/>
            <a:ext cx="7772400" cy="1602627"/>
          </a:xfrm>
        </p:spPr>
        <p:txBody>
          <a:bodyPr/>
          <a:lstStyle/>
          <a:p>
            <a:endParaRPr lang="it-IT" sz="2800" b="1" dirty="0" smtClean="0">
              <a:latin typeface="Calibri" charset="0"/>
            </a:endParaRPr>
          </a:p>
          <a:p>
            <a:endParaRPr lang="it-IT" sz="2800" b="1" dirty="0">
              <a:latin typeface="Calibri" charset="0"/>
            </a:endParaRPr>
          </a:p>
          <a:p>
            <a:endParaRPr lang="it-IT" sz="2800" b="1" dirty="0" smtClean="0">
              <a:latin typeface="Calibri" charset="0"/>
            </a:endParaRPr>
          </a:p>
          <a:p>
            <a:endParaRPr lang="it-IT" sz="2800" b="1" dirty="0">
              <a:latin typeface="Calibri" charset="0"/>
            </a:endParaRPr>
          </a:p>
          <a:p>
            <a:endParaRPr lang="it-IT" sz="2800" b="1" dirty="0" smtClean="0">
              <a:latin typeface="Calibri" charset="0"/>
            </a:endParaRPr>
          </a:p>
          <a:p>
            <a:r>
              <a:rPr lang="it-IT" sz="2800" b="1" dirty="0" smtClean="0">
                <a:latin typeface="Calibri" charset="0"/>
              </a:rPr>
              <a:t> </a:t>
            </a:r>
          </a:p>
          <a:p>
            <a:endParaRPr lang="it-IT" sz="2800" b="1" dirty="0">
              <a:latin typeface="Calibri" charset="0"/>
            </a:endParaRPr>
          </a:p>
          <a:p>
            <a:endParaRPr lang="it-IT" sz="2800" b="1" dirty="0" smtClean="0">
              <a:latin typeface="Calibri" charset="0"/>
            </a:endParaRPr>
          </a:p>
          <a:p>
            <a:r>
              <a:rPr lang="en-GB" sz="2800" smtClean="0"/>
              <a:t> </a:t>
            </a:r>
            <a:endParaRPr lang="en-GB" sz="2800" dirty="0"/>
          </a:p>
          <a:p>
            <a:r>
              <a:rPr lang="en-GB" sz="2800" b="1" dirty="0"/>
              <a:t> </a:t>
            </a:r>
            <a:endParaRPr lang="en-GB" sz="2800" dirty="0"/>
          </a:p>
          <a:p>
            <a:r>
              <a:rPr lang="en-GB" sz="2800" b="1" dirty="0"/>
              <a:t> </a:t>
            </a:r>
            <a:endParaRPr lang="en-GB" sz="2800" dirty="0"/>
          </a:p>
          <a:p>
            <a:r>
              <a:rPr lang="en-GB" sz="2800" dirty="0" smtClean="0"/>
              <a:t> </a:t>
            </a:r>
            <a:endParaRPr lang="en-GB" sz="2800" dirty="0"/>
          </a:p>
          <a:p>
            <a:r>
              <a:rPr lang="en-GB" sz="2800" b="1" dirty="0"/>
              <a:t> </a:t>
            </a:r>
            <a:endParaRPr lang="en-GB" sz="2800" dirty="0"/>
          </a:p>
          <a:p>
            <a:r>
              <a:rPr lang="en-GB" sz="2800" b="1" dirty="0"/>
              <a:t> </a:t>
            </a:r>
            <a:endParaRPr lang="en-GB" sz="2800" dirty="0"/>
          </a:p>
          <a:p>
            <a:pPr marL="457200" indent="-457200">
              <a:buFont typeface="Wingdings" charset="2"/>
              <a:buChar char=""/>
            </a:pPr>
            <a:r>
              <a:rPr lang="it-IT" sz="2800" dirty="0" err="1" smtClean="0">
                <a:solidFill>
                  <a:srgbClr val="002B70"/>
                </a:solidFill>
                <a:latin typeface="Calibri" charset="0"/>
              </a:rPr>
              <a:t>Geometric</a:t>
            </a:r>
            <a:r>
              <a:rPr lang="it-IT" sz="2800" dirty="0" smtClean="0">
                <a:solidFill>
                  <a:srgbClr val="002B70"/>
                </a:solidFill>
                <a:latin typeface="Calibri" charset="0"/>
              </a:rPr>
              <a:t> </a:t>
            </a:r>
            <a:r>
              <a:rPr lang="it-IT" sz="2800" dirty="0" err="1">
                <a:solidFill>
                  <a:srgbClr val="002B70"/>
                </a:solidFill>
                <a:latin typeface="Calibri" charset="0"/>
              </a:rPr>
              <a:t>perspective</a:t>
            </a:r>
            <a:r>
              <a:rPr lang="it-IT" sz="2800" dirty="0">
                <a:solidFill>
                  <a:srgbClr val="002B70"/>
                </a:solidFill>
                <a:latin typeface="Calibri" charset="0"/>
              </a:rPr>
              <a:t> and </a:t>
            </a:r>
            <a:r>
              <a:rPr lang="it-IT" sz="2800" dirty="0" err="1">
                <a:solidFill>
                  <a:srgbClr val="002B70"/>
                </a:solidFill>
                <a:latin typeface="Calibri" charset="0"/>
              </a:rPr>
              <a:t>its</a:t>
            </a:r>
            <a:r>
              <a:rPr lang="it-IT" sz="2800" dirty="0">
                <a:solidFill>
                  <a:srgbClr val="002B70"/>
                </a:solidFill>
                <a:latin typeface="Calibri" charset="0"/>
              </a:rPr>
              <a:t> </a:t>
            </a:r>
            <a:r>
              <a:rPr lang="it-IT" sz="2800" dirty="0" err="1">
                <a:solidFill>
                  <a:srgbClr val="002B70"/>
                </a:solidFill>
                <a:latin typeface="Calibri" charset="0"/>
              </a:rPr>
              <a:t>transgressions</a:t>
            </a:r>
            <a:endParaRPr lang="en-GB" sz="2800" dirty="0">
              <a:solidFill>
                <a:srgbClr val="002B70"/>
              </a:solidFill>
            </a:endParaRPr>
          </a:p>
          <a:p>
            <a:pPr marL="457200" indent="-457200">
              <a:buFont typeface="Wingdings" charset="2"/>
              <a:buChar char=""/>
            </a:pPr>
            <a:r>
              <a:rPr lang="en-GB" sz="2800" dirty="0">
                <a:solidFill>
                  <a:srgbClr val="002B70"/>
                </a:solidFill>
              </a:rPr>
              <a:t> </a:t>
            </a:r>
            <a:r>
              <a:rPr lang="it-IT" sz="2800" dirty="0" smtClean="0">
                <a:solidFill>
                  <a:srgbClr val="002B70"/>
                </a:solidFill>
              </a:rPr>
              <a:t>In </a:t>
            </a:r>
            <a:r>
              <a:rPr lang="it-IT" sz="2800" dirty="0">
                <a:solidFill>
                  <a:srgbClr val="002B70"/>
                </a:solidFill>
              </a:rPr>
              <a:t>the </a:t>
            </a:r>
            <a:r>
              <a:rPr lang="it-IT" sz="2800" dirty="0" err="1">
                <a:solidFill>
                  <a:srgbClr val="002B70"/>
                </a:solidFill>
              </a:rPr>
              <a:t>age</a:t>
            </a:r>
            <a:r>
              <a:rPr lang="it-IT" sz="2800" dirty="0">
                <a:solidFill>
                  <a:srgbClr val="002B70"/>
                </a:solidFill>
              </a:rPr>
              <a:t> of </a:t>
            </a:r>
            <a:r>
              <a:rPr lang="it-IT" sz="2800" dirty="0" err="1">
                <a:solidFill>
                  <a:srgbClr val="002B70"/>
                </a:solidFill>
              </a:rPr>
              <a:t>technical</a:t>
            </a:r>
            <a:r>
              <a:rPr lang="it-IT" sz="2800" dirty="0">
                <a:solidFill>
                  <a:srgbClr val="002B70"/>
                </a:solidFill>
              </a:rPr>
              <a:t> </a:t>
            </a:r>
            <a:r>
              <a:rPr lang="it-IT" sz="2800" dirty="0" err="1">
                <a:solidFill>
                  <a:srgbClr val="002B70"/>
                </a:solidFill>
              </a:rPr>
              <a:t>reproduction</a:t>
            </a:r>
            <a:endParaRPr lang="en-GB" sz="2800" dirty="0">
              <a:solidFill>
                <a:srgbClr val="002B70"/>
              </a:solidFill>
            </a:endParaRPr>
          </a:p>
          <a:p>
            <a:pPr marL="457200" indent="-457200">
              <a:buFont typeface="Wingdings" charset="2"/>
              <a:buChar char=""/>
            </a:pPr>
            <a:r>
              <a:rPr lang="en-GB" sz="2800" dirty="0">
                <a:solidFill>
                  <a:srgbClr val="002B70"/>
                </a:solidFill>
              </a:rPr>
              <a:t> The digital </a:t>
            </a:r>
            <a:r>
              <a:rPr lang="en-GB" sz="2800" dirty="0" smtClean="0">
                <a:solidFill>
                  <a:srgbClr val="002B70"/>
                </a:solidFill>
              </a:rPr>
              <a:t>era</a:t>
            </a:r>
            <a:endParaRPr lang="it-IT" sz="2800" dirty="0">
              <a:solidFill>
                <a:srgbClr val="002B70"/>
              </a:soli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xmlns="" val="14535622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Immagine 1" descr="Sant'Ignazio Roma Soffitto Andrea Pozzo.jpg"/>
          <p:cNvPicPr>
            <a:picLocks noChangeAspect="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00529" y="1029304"/>
            <a:ext cx="7121071" cy="54227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Rettangolo 1"/>
          <p:cNvSpPr/>
          <p:nvPr/>
        </p:nvSpPr>
        <p:spPr>
          <a:xfrm>
            <a:off x="2556656" y="222943"/>
            <a:ext cx="6632194" cy="800219"/>
          </a:xfrm>
          <a:prstGeom prst="rect">
            <a:avLst/>
          </a:prstGeom>
        </p:spPr>
        <p:txBody>
          <a:bodyPr wrap="none">
            <a:spAutoFit/>
          </a:bodyPr>
          <a:lstStyle/>
          <a:p>
            <a:r>
              <a:rPr lang="it-IT" sz="2800" u="none" dirty="0">
                <a:solidFill>
                  <a:srgbClr val="FFFFFF"/>
                </a:solidFill>
              </a:rPr>
              <a:t>The </a:t>
            </a:r>
            <a:r>
              <a:rPr lang="it-IT" sz="2800" u="none" dirty="0" err="1">
                <a:solidFill>
                  <a:srgbClr val="FFFFFF"/>
                </a:solidFill>
              </a:rPr>
              <a:t>Baroque</a:t>
            </a:r>
            <a:r>
              <a:rPr lang="it-IT" sz="2800" u="none" dirty="0">
                <a:solidFill>
                  <a:srgbClr val="FFFFFF"/>
                </a:solidFill>
              </a:rPr>
              <a:t>: a </a:t>
            </a:r>
            <a:r>
              <a:rPr lang="it-IT" sz="2800" u="none" dirty="0" err="1">
                <a:solidFill>
                  <a:srgbClr val="FFFFFF"/>
                </a:solidFill>
              </a:rPr>
              <a:t>challenge</a:t>
            </a:r>
            <a:r>
              <a:rPr lang="it-IT" sz="2800" u="none" dirty="0">
                <a:solidFill>
                  <a:srgbClr val="FFFFFF"/>
                </a:solidFill>
              </a:rPr>
              <a:t> to </a:t>
            </a:r>
            <a:r>
              <a:rPr lang="it-IT" sz="2800" u="none" dirty="0" err="1">
                <a:solidFill>
                  <a:srgbClr val="FFFFFF"/>
                </a:solidFill>
              </a:rPr>
              <a:t>perspective</a:t>
            </a:r>
            <a:endParaRPr lang="it-IT" sz="2800" u="none" dirty="0">
              <a:solidFill>
                <a:srgbClr val="FFFFFF"/>
              </a:solidFill>
            </a:endParaRPr>
          </a:p>
          <a:p>
            <a:endParaRPr lang="it-IT" dirty="0">
              <a:solidFill>
                <a:srgbClr val="FFFFFF"/>
              </a:solidFill>
            </a:endParaRPr>
          </a:p>
        </p:txBody>
      </p:sp>
      <p:sp>
        <p:nvSpPr>
          <p:cNvPr id="3" name="CasellaDiTesto 2"/>
          <p:cNvSpPr txBox="1"/>
          <p:nvPr/>
        </p:nvSpPr>
        <p:spPr>
          <a:xfrm>
            <a:off x="541807" y="6488668"/>
            <a:ext cx="7975600" cy="369332"/>
          </a:xfrm>
          <a:prstGeom prst="rect">
            <a:avLst/>
          </a:prstGeom>
          <a:noFill/>
        </p:spPr>
        <p:txBody>
          <a:bodyPr wrap="square" rtlCol="0">
            <a:spAutoFit/>
          </a:bodyPr>
          <a:lstStyle/>
          <a:p>
            <a:r>
              <a:rPr lang="it-IT" u="none" dirty="0" smtClean="0">
                <a:solidFill>
                  <a:srgbClr val="002B70"/>
                </a:solidFill>
              </a:rPr>
              <a:t>Andrea Pozzo, Rome, Church of St. </a:t>
            </a:r>
            <a:r>
              <a:rPr lang="it-IT" u="none" dirty="0" err="1" smtClean="0">
                <a:solidFill>
                  <a:srgbClr val="002B70"/>
                </a:solidFill>
              </a:rPr>
              <a:t>Ignatius</a:t>
            </a:r>
            <a:r>
              <a:rPr lang="it-IT" u="none" dirty="0" smtClean="0">
                <a:solidFill>
                  <a:srgbClr val="002B70"/>
                </a:solidFill>
              </a:rPr>
              <a:t>, </a:t>
            </a:r>
            <a:r>
              <a:rPr lang="it-IT" u="none" dirty="0" err="1" smtClean="0">
                <a:solidFill>
                  <a:srgbClr val="002B70"/>
                </a:solidFill>
              </a:rPr>
              <a:t>ceiling</a:t>
            </a:r>
            <a:r>
              <a:rPr lang="it-IT" u="none" dirty="0" smtClean="0">
                <a:solidFill>
                  <a:srgbClr val="002B70"/>
                </a:solidFill>
              </a:rPr>
              <a:t> fresco, </a:t>
            </a:r>
            <a:r>
              <a:rPr lang="it-IT" u="none" dirty="0" err="1" smtClean="0">
                <a:solidFill>
                  <a:srgbClr val="002B70"/>
                </a:solidFill>
              </a:rPr>
              <a:t>after</a:t>
            </a:r>
            <a:r>
              <a:rPr lang="it-IT" u="none" dirty="0" smtClean="0">
                <a:solidFill>
                  <a:srgbClr val="002B70"/>
                </a:solidFill>
              </a:rPr>
              <a:t> 1685</a:t>
            </a:r>
            <a:endParaRPr lang="it-IT" u="none" dirty="0">
              <a:solidFill>
                <a:srgbClr val="002B70"/>
              </a:solidFill>
            </a:endParaRPr>
          </a:p>
        </p:txBody>
      </p:sp>
    </p:spTree>
    <p:extLst>
      <p:ext uri="{BB962C8B-B14F-4D97-AF65-F5344CB8AC3E}">
        <p14:creationId xmlns:p14="http://schemas.microsoft.com/office/powerpoint/2010/main" xmlns="" val="7986138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6840705" y="307608"/>
            <a:ext cx="2172390" cy="800219"/>
          </a:xfrm>
          <a:prstGeom prst="rect">
            <a:avLst/>
          </a:prstGeom>
        </p:spPr>
        <p:txBody>
          <a:bodyPr wrap="none">
            <a:spAutoFit/>
          </a:bodyPr>
          <a:lstStyle/>
          <a:p>
            <a:r>
              <a:rPr lang="it-IT" sz="2800" u="none" dirty="0" err="1" smtClean="0">
                <a:solidFill>
                  <a:srgbClr val="FFFFFF"/>
                </a:solidFill>
                <a:latin typeface="Calibri"/>
                <a:cs typeface="Calibri"/>
              </a:rPr>
              <a:t>Stereoscophy</a:t>
            </a:r>
            <a:endParaRPr lang="it-IT" sz="2800" u="none" dirty="0">
              <a:solidFill>
                <a:srgbClr val="FFFFFF"/>
              </a:solidFill>
              <a:latin typeface="Calibri"/>
              <a:cs typeface="Calibri"/>
            </a:endParaRPr>
          </a:p>
          <a:p>
            <a:endParaRPr lang="it-IT" dirty="0">
              <a:solidFill>
                <a:srgbClr val="FFFFFF"/>
              </a:solidFill>
            </a:endParaRPr>
          </a:p>
        </p:txBody>
      </p:sp>
      <p:sp>
        <p:nvSpPr>
          <p:cNvPr id="3" name="Rettangolo 2"/>
          <p:cNvSpPr/>
          <p:nvPr/>
        </p:nvSpPr>
        <p:spPr>
          <a:xfrm>
            <a:off x="0" y="2061260"/>
            <a:ext cx="9144000" cy="4062651"/>
          </a:xfrm>
          <a:prstGeom prst="rect">
            <a:avLst/>
          </a:prstGeom>
        </p:spPr>
        <p:txBody>
          <a:bodyPr wrap="square">
            <a:spAutoFit/>
          </a:bodyPr>
          <a:lstStyle/>
          <a:p>
            <a:r>
              <a:rPr lang="it-IT" sz="2000" u="none" dirty="0">
                <a:solidFill>
                  <a:srgbClr val="002B70"/>
                </a:solidFill>
              </a:rPr>
              <a:t>In the </a:t>
            </a:r>
            <a:r>
              <a:rPr lang="it-IT" sz="2000" u="none" dirty="0" err="1">
                <a:solidFill>
                  <a:srgbClr val="002B70"/>
                </a:solidFill>
              </a:rPr>
              <a:t>age</a:t>
            </a:r>
            <a:r>
              <a:rPr lang="it-IT" sz="2000" u="none" dirty="0">
                <a:solidFill>
                  <a:srgbClr val="002B70"/>
                </a:solidFill>
              </a:rPr>
              <a:t> of </a:t>
            </a:r>
            <a:r>
              <a:rPr lang="it-IT" sz="2000" u="none" dirty="0" err="1">
                <a:solidFill>
                  <a:srgbClr val="002B70"/>
                </a:solidFill>
              </a:rPr>
              <a:t>technical</a:t>
            </a:r>
            <a:r>
              <a:rPr lang="it-IT" sz="2000" u="none" dirty="0">
                <a:solidFill>
                  <a:srgbClr val="002B70"/>
                </a:solidFill>
              </a:rPr>
              <a:t> </a:t>
            </a:r>
            <a:r>
              <a:rPr lang="it-IT" sz="2000" u="none" dirty="0" err="1" smtClean="0">
                <a:solidFill>
                  <a:srgbClr val="002B70"/>
                </a:solidFill>
              </a:rPr>
              <a:t>reproduction</a:t>
            </a:r>
            <a:r>
              <a:rPr lang="it-IT" sz="2000" u="none" dirty="0" smtClean="0">
                <a:solidFill>
                  <a:srgbClr val="002B70"/>
                </a:solidFill>
              </a:rPr>
              <a:t> queste tendenze trasgressive rispetto alla prospettiva si accentuano.</a:t>
            </a:r>
          </a:p>
          <a:p>
            <a:endParaRPr lang="it-IT" sz="2000" u="none" dirty="0">
              <a:solidFill>
                <a:srgbClr val="002B70"/>
              </a:solidFill>
            </a:endParaRPr>
          </a:p>
          <a:p>
            <a:r>
              <a:rPr lang="it-IT" sz="2000" u="none" dirty="0" smtClean="0">
                <a:solidFill>
                  <a:srgbClr val="002B70"/>
                </a:solidFill>
              </a:rPr>
              <a:t>La prospettiva non è più da sola in grado di rendere l’emozione e la novità che le immagini in una società di massa devono trasmettere all’utente/spettatore.</a:t>
            </a:r>
            <a:endParaRPr lang="it-IT" sz="2000" u="none" dirty="0">
              <a:solidFill>
                <a:srgbClr val="002B70"/>
              </a:solidFill>
            </a:endParaRPr>
          </a:p>
          <a:p>
            <a:r>
              <a:rPr lang="it-IT" sz="2000" u="none" dirty="0">
                <a:solidFill>
                  <a:srgbClr val="002B70"/>
                </a:solidFill>
              </a:rPr>
              <a:t> </a:t>
            </a:r>
          </a:p>
          <a:p>
            <a:r>
              <a:rPr lang="it-IT" sz="2000" u="none" dirty="0" smtClean="0">
                <a:solidFill>
                  <a:srgbClr val="002B70"/>
                </a:solidFill>
              </a:rPr>
              <a:t>La </a:t>
            </a:r>
            <a:r>
              <a:rPr lang="it-IT" sz="2000" u="none" dirty="0">
                <a:solidFill>
                  <a:srgbClr val="002B70"/>
                </a:solidFill>
              </a:rPr>
              <a:t>fotografia, e poi il cinema, adottano la prospettiva ma cercano anche modi per uscirne. Ciò avviene con uno interessante mix di alte e basse tecnologie</a:t>
            </a:r>
            <a:r>
              <a:rPr lang="it-IT" sz="2000" u="none" dirty="0" smtClean="0">
                <a:solidFill>
                  <a:srgbClr val="002B70"/>
                </a:solidFill>
              </a:rPr>
              <a:t>.</a:t>
            </a:r>
          </a:p>
          <a:p>
            <a:endParaRPr lang="it-IT" sz="2000" u="none" dirty="0">
              <a:solidFill>
                <a:srgbClr val="002B70"/>
              </a:solidFill>
            </a:endParaRPr>
          </a:p>
          <a:p>
            <a:r>
              <a:rPr lang="en-US" sz="2000" u="none" dirty="0" err="1">
                <a:solidFill>
                  <a:srgbClr val="002B70"/>
                </a:solidFill>
              </a:rPr>
              <a:t>Tecnologia</a:t>
            </a:r>
            <a:r>
              <a:rPr lang="en-US" sz="2000" u="none" dirty="0">
                <a:solidFill>
                  <a:srgbClr val="002B70"/>
                </a:solidFill>
              </a:rPr>
              <a:t> </a:t>
            </a:r>
            <a:r>
              <a:rPr lang="en-US" sz="2000" u="none" dirty="0" err="1">
                <a:solidFill>
                  <a:srgbClr val="002B70"/>
                </a:solidFill>
              </a:rPr>
              <a:t>alta</a:t>
            </a:r>
            <a:r>
              <a:rPr lang="en-US" sz="2000" u="none" dirty="0">
                <a:solidFill>
                  <a:srgbClr val="002B70"/>
                </a:solidFill>
              </a:rPr>
              <a:t>: </a:t>
            </a:r>
            <a:r>
              <a:rPr lang="en-US" sz="2000" u="none" dirty="0" err="1">
                <a:solidFill>
                  <a:srgbClr val="002B70"/>
                </a:solidFill>
              </a:rPr>
              <a:t>stereoscopia</a:t>
            </a:r>
            <a:r>
              <a:rPr lang="en-US" sz="2000" u="none" dirty="0">
                <a:solidFill>
                  <a:srgbClr val="002B70"/>
                </a:solidFill>
              </a:rPr>
              <a:t>. </a:t>
            </a:r>
            <a:r>
              <a:rPr lang="en-US" sz="2000" u="none" dirty="0" err="1" smtClean="0">
                <a:solidFill>
                  <a:srgbClr val="002B70"/>
                </a:solidFill>
              </a:rPr>
              <a:t>Popolare</a:t>
            </a:r>
            <a:r>
              <a:rPr lang="en-US" sz="2000" u="none" dirty="0" smtClean="0">
                <a:solidFill>
                  <a:srgbClr val="002B70"/>
                </a:solidFill>
              </a:rPr>
              <a:t> </a:t>
            </a:r>
            <a:r>
              <a:rPr lang="en-US" sz="2000" u="none" dirty="0" err="1" smtClean="0">
                <a:solidFill>
                  <a:srgbClr val="002B70"/>
                </a:solidFill>
              </a:rPr>
              <a:t>dopo</a:t>
            </a:r>
            <a:r>
              <a:rPr lang="en-US" sz="2000" u="none" dirty="0" smtClean="0">
                <a:solidFill>
                  <a:srgbClr val="002B70"/>
                </a:solidFill>
              </a:rPr>
              <a:t> </a:t>
            </a:r>
            <a:r>
              <a:rPr lang="en-US" sz="2000" u="none" dirty="0" err="1">
                <a:solidFill>
                  <a:srgbClr val="002B70"/>
                </a:solidFill>
              </a:rPr>
              <a:t>il</a:t>
            </a:r>
            <a:r>
              <a:rPr lang="en-US" sz="2000" u="none" dirty="0">
                <a:solidFill>
                  <a:srgbClr val="002B70"/>
                </a:solidFill>
              </a:rPr>
              <a:t> 1850. </a:t>
            </a:r>
            <a:r>
              <a:rPr lang="en-US" sz="2000" u="none" dirty="0" err="1">
                <a:solidFill>
                  <a:srgbClr val="002B70"/>
                </a:solidFill>
              </a:rPr>
              <a:t>Superamento</a:t>
            </a:r>
            <a:r>
              <a:rPr lang="en-US" sz="2000" u="none" dirty="0">
                <a:solidFill>
                  <a:srgbClr val="002B70"/>
                </a:solidFill>
              </a:rPr>
              <a:t> </a:t>
            </a:r>
            <a:r>
              <a:rPr lang="en-US" sz="2000" u="none" dirty="0" err="1">
                <a:solidFill>
                  <a:srgbClr val="002B70"/>
                </a:solidFill>
              </a:rPr>
              <a:t>della</a:t>
            </a:r>
            <a:r>
              <a:rPr lang="en-US" sz="2000" u="none" dirty="0">
                <a:solidFill>
                  <a:srgbClr val="002B70"/>
                </a:solidFill>
              </a:rPr>
              <a:t> </a:t>
            </a:r>
            <a:r>
              <a:rPr lang="en-US" sz="2000" u="none" dirty="0" err="1">
                <a:solidFill>
                  <a:srgbClr val="002B70"/>
                </a:solidFill>
              </a:rPr>
              <a:t>prospettiva</a:t>
            </a:r>
            <a:r>
              <a:rPr lang="en-US" sz="2000" u="none" dirty="0">
                <a:solidFill>
                  <a:srgbClr val="002B70"/>
                </a:solidFill>
              </a:rPr>
              <a:t> </a:t>
            </a:r>
            <a:r>
              <a:rPr lang="en-US" sz="2000" u="none" dirty="0" err="1" smtClean="0">
                <a:solidFill>
                  <a:srgbClr val="002B70"/>
                </a:solidFill>
              </a:rPr>
              <a:t>monooculare</a:t>
            </a:r>
            <a:r>
              <a:rPr lang="it-IT" sz="2000" u="none" dirty="0" smtClean="0">
                <a:solidFill>
                  <a:srgbClr val="002B70"/>
                </a:solidFill>
              </a:rPr>
              <a:t>.</a:t>
            </a:r>
          </a:p>
          <a:p>
            <a:endParaRPr lang="it-IT" sz="2000" u="none" dirty="0">
              <a:solidFill>
                <a:srgbClr val="002B70"/>
              </a:solidFill>
            </a:endParaRPr>
          </a:p>
          <a:p>
            <a:endParaRPr lang="it-IT" sz="2000" u="none" dirty="0">
              <a:solidFill>
                <a:srgbClr val="002B70"/>
              </a:solidFill>
            </a:endParaRPr>
          </a:p>
        </p:txBody>
      </p:sp>
    </p:spTree>
    <p:extLst>
      <p:ext uri="{BB962C8B-B14F-4D97-AF65-F5344CB8AC3E}">
        <p14:creationId xmlns:p14="http://schemas.microsoft.com/office/powerpoint/2010/main" xmlns="" val="4519261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Immagine 2" descr="August Fuhrmann Stereoscopia 1890.jpg"/>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77347" y="1621063"/>
            <a:ext cx="8785225" cy="4594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Rettangolo 1"/>
          <p:cNvSpPr/>
          <p:nvPr/>
        </p:nvSpPr>
        <p:spPr>
          <a:xfrm>
            <a:off x="6807113" y="287868"/>
            <a:ext cx="2540087" cy="523220"/>
          </a:xfrm>
          <a:prstGeom prst="rect">
            <a:avLst/>
          </a:prstGeom>
        </p:spPr>
        <p:txBody>
          <a:bodyPr wrap="square">
            <a:spAutoFit/>
          </a:bodyPr>
          <a:lstStyle/>
          <a:p>
            <a:r>
              <a:rPr lang="it-IT" sz="2800" u="none" dirty="0" err="1" smtClean="0">
                <a:solidFill>
                  <a:srgbClr val="FFFFFF"/>
                </a:solidFill>
                <a:latin typeface="Calibri"/>
                <a:cs typeface="Calibri"/>
              </a:rPr>
              <a:t>Stereoscophy</a:t>
            </a:r>
            <a:endParaRPr lang="it-IT" sz="2800" u="none" dirty="0">
              <a:solidFill>
                <a:srgbClr val="FFFFFF"/>
              </a:solidFill>
              <a:latin typeface="Calibri"/>
              <a:cs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5994055" y="307608"/>
            <a:ext cx="3123872" cy="800219"/>
          </a:xfrm>
          <a:prstGeom prst="rect">
            <a:avLst/>
          </a:prstGeom>
        </p:spPr>
        <p:txBody>
          <a:bodyPr wrap="none">
            <a:spAutoFit/>
          </a:bodyPr>
          <a:lstStyle/>
          <a:p>
            <a:r>
              <a:rPr lang="it-IT" sz="2800" u="none" dirty="0" smtClean="0">
                <a:solidFill>
                  <a:srgbClr val="FFFFFF"/>
                </a:solidFill>
                <a:latin typeface="Calibri"/>
                <a:cs typeface="Calibri"/>
              </a:rPr>
              <a:t>Camera </a:t>
            </a:r>
            <a:r>
              <a:rPr lang="it-IT" sz="2800" u="none" dirty="0" err="1" smtClean="0">
                <a:solidFill>
                  <a:srgbClr val="FFFFFF"/>
                </a:solidFill>
                <a:latin typeface="Calibri"/>
                <a:cs typeface="Calibri"/>
              </a:rPr>
              <a:t>movements</a:t>
            </a:r>
            <a:endParaRPr lang="it-IT" sz="2800" u="none" dirty="0">
              <a:solidFill>
                <a:srgbClr val="FFFFFF"/>
              </a:solidFill>
              <a:latin typeface="Calibri"/>
              <a:cs typeface="Calibri"/>
            </a:endParaRPr>
          </a:p>
          <a:p>
            <a:endParaRPr lang="it-IT" dirty="0">
              <a:solidFill>
                <a:srgbClr val="FFFFFF"/>
              </a:solidFill>
            </a:endParaRPr>
          </a:p>
        </p:txBody>
      </p:sp>
      <p:sp>
        <p:nvSpPr>
          <p:cNvPr id="3" name="Rettangolo 2"/>
          <p:cNvSpPr/>
          <p:nvPr/>
        </p:nvSpPr>
        <p:spPr>
          <a:xfrm>
            <a:off x="355599" y="2061260"/>
            <a:ext cx="8720667" cy="2246769"/>
          </a:xfrm>
          <a:prstGeom prst="rect">
            <a:avLst/>
          </a:prstGeom>
        </p:spPr>
        <p:txBody>
          <a:bodyPr wrap="square">
            <a:spAutoFit/>
          </a:bodyPr>
          <a:lstStyle/>
          <a:p>
            <a:r>
              <a:rPr lang="it-IT" sz="2000" u="none" dirty="0">
                <a:solidFill>
                  <a:srgbClr val="002B70"/>
                </a:solidFill>
              </a:rPr>
              <a:t>Tecnologia bassa: </a:t>
            </a:r>
            <a:endParaRPr lang="it-IT" sz="2000" u="none" dirty="0" smtClean="0">
              <a:solidFill>
                <a:srgbClr val="002B70"/>
              </a:solidFill>
            </a:endParaRPr>
          </a:p>
          <a:p>
            <a:endParaRPr lang="it-IT" sz="2000" u="none" dirty="0" smtClean="0">
              <a:solidFill>
                <a:srgbClr val="002B70"/>
              </a:solidFill>
            </a:endParaRPr>
          </a:p>
          <a:p>
            <a:r>
              <a:rPr lang="it-IT" sz="2000" u="none" dirty="0">
                <a:solidFill>
                  <a:srgbClr val="002B70"/>
                </a:solidFill>
              </a:rPr>
              <a:t>C</a:t>
            </a:r>
            <a:r>
              <a:rPr lang="it-IT" sz="2000" u="none" dirty="0" smtClean="0">
                <a:solidFill>
                  <a:srgbClr val="002B70"/>
                </a:solidFill>
              </a:rPr>
              <a:t>amera </a:t>
            </a:r>
            <a:r>
              <a:rPr lang="it-IT" sz="2000" u="none" dirty="0" err="1" smtClean="0">
                <a:solidFill>
                  <a:srgbClr val="002B70"/>
                </a:solidFill>
              </a:rPr>
              <a:t>movements</a:t>
            </a:r>
            <a:r>
              <a:rPr lang="it-IT" sz="2000" u="none" dirty="0" smtClean="0">
                <a:solidFill>
                  <a:srgbClr val="002B70"/>
                </a:solidFill>
              </a:rPr>
              <a:t>.</a:t>
            </a:r>
          </a:p>
          <a:p>
            <a:endParaRPr lang="it-IT" sz="2000" u="none" dirty="0">
              <a:solidFill>
                <a:srgbClr val="002B70"/>
              </a:solidFill>
            </a:endParaRPr>
          </a:p>
          <a:p>
            <a:r>
              <a:rPr lang="it-IT" sz="2000" u="none" dirty="0" smtClean="0">
                <a:solidFill>
                  <a:srgbClr val="002B70"/>
                </a:solidFill>
              </a:rPr>
              <a:t>Uso del mosso e del movimentato</a:t>
            </a:r>
          </a:p>
          <a:p>
            <a:endParaRPr lang="it-IT" sz="2000" u="none" dirty="0">
              <a:solidFill>
                <a:srgbClr val="002B70"/>
              </a:solidFill>
            </a:endParaRPr>
          </a:p>
          <a:p>
            <a:endParaRPr lang="it-IT" sz="2000" u="none" dirty="0">
              <a:solidFill>
                <a:srgbClr val="002B70"/>
              </a:solidFill>
            </a:endParaRPr>
          </a:p>
        </p:txBody>
      </p:sp>
    </p:spTree>
    <p:extLst>
      <p:ext uri="{BB962C8B-B14F-4D97-AF65-F5344CB8AC3E}">
        <p14:creationId xmlns:p14="http://schemas.microsoft.com/office/powerpoint/2010/main" xmlns="" val="20448736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Immagine 1" descr="Vietnam movimentato.jpg"/>
          <p:cNvPicPr>
            <a:picLocks noChangeAspect="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68288" y="1639661"/>
            <a:ext cx="7115855" cy="47216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Rettangolo 1"/>
          <p:cNvSpPr/>
          <p:nvPr/>
        </p:nvSpPr>
        <p:spPr>
          <a:xfrm>
            <a:off x="6067863" y="341477"/>
            <a:ext cx="1108559" cy="369332"/>
          </a:xfrm>
          <a:prstGeom prst="rect">
            <a:avLst/>
          </a:prstGeom>
        </p:spPr>
        <p:txBody>
          <a:bodyPr wrap="none">
            <a:spAutoFit/>
          </a:bodyPr>
          <a:lstStyle/>
          <a:p>
            <a:r>
              <a:rPr lang="it-IT" dirty="0" err="1">
                <a:solidFill>
                  <a:srgbClr val="FFFFFF"/>
                </a:solidFill>
              </a:rPr>
              <a:t>Contents</a:t>
            </a:r>
            <a:endParaRPr lang="it-IT" dirty="0">
              <a:solidFill>
                <a:srgbClr val="FFFFFF"/>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6840705" y="307608"/>
            <a:ext cx="2172390" cy="800219"/>
          </a:xfrm>
          <a:prstGeom prst="rect">
            <a:avLst/>
          </a:prstGeom>
        </p:spPr>
        <p:txBody>
          <a:bodyPr wrap="none">
            <a:spAutoFit/>
          </a:bodyPr>
          <a:lstStyle/>
          <a:p>
            <a:r>
              <a:rPr lang="it-IT" sz="2800" u="none" dirty="0" err="1" smtClean="0">
                <a:solidFill>
                  <a:srgbClr val="FFFFFF"/>
                </a:solidFill>
                <a:latin typeface="Calibri"/>
                <a:cs typeface="Calibri"/>
              </a:rPr>
              <a:t>Stereoscophy</a:t>
            </a:r>
            <a:endParaRPr lang="it-IT" sz="2800" u="none" dirty="0">
              <a:solidFill>
                <a:srgbClr val="FFFFFF"/>
              </a:solidFill>
              <a:latin typeface="Calibri"/>
              <a:cs typeface="Calibri"/>
            </a:endParaRPr>
          </a:p>
          <a:p>
            <a:endParaRPr lang="it-IT" dirty="0">
              <a:solidFill>
                <a:srgbClr val="FFFFFF"/>
              </a:solidFill>
            </a:endParaRPr>
          </a:p>
        </p:txBody>
      </p:sp>
      <p:sp>
        <p:nvSpPr>
          <p:cNvPr id="3" name="Rettangolo 2"/>
          <p:cNvSpPr/>
          <p:nvPr/>
        </p:nvSpPr>
        <p:spPr>
          <a:xfrm>
            <a:off x="16933" y="1265393"/>
            <a:ext cx="9144000" cy="5940088"/>
          </a:xfrm>
          <a:prstGeom prst="rect">
            <a:avLst/>
          </a:prstGeom>
        </p:spPr>
        <p:txBody>
          <a:bodyPr wrap="square">
            <a:spAutoFit/>
          </a:bodyPr>
          <a:lstStyle/>
          <a:p>
            <a:r>
              <a:rPr lang="it-IT" sz="2000" u="none" dirty="0">
                <a:solidFill>
                  <a:srgbClr val="002B70"/>
                </a:solidFill>
              </a:rPr>
              <a:t>I</a:t>
            </a:r>
            <a:r>
              <a:rPr lang="it-IT" sz="2000" u="none" dirty="0" smtClean="0">
                <a:solidFill>
                  <a:srgbClr val="002B70"/>
                </a:solidFill>
              </a:rPr>
              <a:t>l cinema </a:t>
            </a:r>
            <a:r>
              <a:rPr lang="it-IT" sz="2000" u="none" dirty="0">
                <a:solidFill>
                  <a:srgbClr val="002B70"/>
                </a:solidFill>
              </a:rPr>
              <a:t>ha molti più strumenti della fotografia per realizzare un effetto </a:t>
            </a:r>
            <a:r>
              <a:rPr lang="it-IT" sz="2000" u="none" dirty="0" err="1" smtClean="0">
                <a:solidFill>
                  <a:srgbClr val="002B70"/>
                </a:solidFill>
              </a:rPr>
              <a:t>immersivo</a:t>
            </a:r>
            <a:r>
              <a:rPr lang="it-IT" sz="2000" u="none" dirty="0" smtClean="0">
                <a:solidFill>
                  <a:srgbClr val="002B70"/>
                </a:solidFill>
              </a:rPr>
              <a:t>:</a:t>
            </a:r>
            <a:endParaRPr lang="it-IT" sz="2000" u="none" dirty="0">
              <a:solidFill>
                <a:srgbClr val="002B70"/>
              </a:solidFill>
            </a:endParaRPr>
          </a:p>
          <a:p>
            <a:pPr marL="342900" lvl="0" indent="-342900">
              <a:buClr>
                <a:srgbClr val="FF6600"/>
              </a:buClr>
              <a:buFont typeface="Wingdings" charset="2"/>
              <a:buChar char="§"/>
            </a:pPr>
            <a:r>
              <a:rPr lang="it-IT" sz="2000" u="none" dirty="0">
                <a:solidFill>
                  <a:srgbClr val="002B70"/>
                </a:solidFill>
              </a:rPr>
              <a:t>non è </a:t>
            </a:r>
            <a:r>
              <a:rPr lang="it-IT" sz="2000" u="none" dirty="0" err="1">
                <a:solidFill>
                  <a:srgbClr val="002B70"/>
                </a:solidFill>
              </a:rPr>
              <a:t>one</a:t>
            </a:r>
            <a:r>
              <a:rPr lang="it-IT" sz="2000" u="none" dirty="0">
                <a:solidFill>
                  <a:srgbClr val="002B70"/>
                </a:solidFill>
              </a:rPr>
              <a:t> </a:t>
            </a:r>
            <a:r>
              <a:rPr lang="it-IT" sz="2000" u="none" dirty="0" err="1">
                <a:solidFill>
                  <a:srgbClr val="002B70"/>
                </a:solidFill>
              </a:rPr>
              <a:t>shot</a:t>
            </a:r>
            <a:r>
              <a:rPr lang="it-IT" sz="2000" u="none" dirty="0">
                <a:solidFill>
                  <a:srgbClr val="002B70"/>
                </a:solidFill>
              </a:rPr>
              <a:t>, non è legato ad una sola inquadratura, può alternare le inquadrature. Movimenti tra una immagine e l’altra, non solo dentro una immagine.</a:t>
            </a:r>
          </a:p>
          <a:p>
            <a:pPr marL="342900" lvl="0" indent="-342900">
              <a:buClr>
                <a:srgbClr val="FF6600"/>
              </a:buClr>
              <a:buFont typeface="Wingdings" charset="2"/>
              <a:buChar char="§"/>
            </a:pPr>
            <a:r>
              <a:rPr lang="it-IT" sz="2000" u="none" dirty="0">
                <a:solidFill>
                  <a:srgbClr val="002B70"/>
                </a:solidFill>
              </a:rPr>
              <a:t>Ha il sonoro dal 1928. Il sonoro dagli anni ’70 fa grandi passi avanti (Dolby, </a:t>
            </a:r>
            <a:r>
              <a:rPr lang="it-IT" sz="2000" u="none" dirty="0" err="1">
                <a:solidFill>
                  <a:srgbClr val="002B70"/>
                </a:solidFill>
              </a:rPr>
              <a:t>Sensorround</a:t>
            </a:r>
            <a:r>
              <a:rPr lang="it-IT" sz="2000" u="none" dirty="0">
                <a:solidFill>
                  <a:srgbClr val="002B70"/>
                </a:solidFill>
              </a:rPr>
              <a:t>, Dolby Stereo) e contribuisce all’effetto </a:t>
            </a:r>
            <a:r>
              <a:rPr lang="it-IT" sz="2000" u="none" dirty="0" smtClean="0">
                <a:solidFill>
                  <a:srgbClr val="002B70"/>
                </a:solidFill>
              </a:rPr>
              <a:t>partecipatorio</a:t>
            </a:r>
            <a:r>
              <a:rPr lang="it-IT" sz="2000" u="none" dirty="0">
                <a:solidFill>
                  <a:srgbClr val="002B70"/>
                </a:solidFill>
              </a:rPr>
              <a:t>-</a:t>
            </a:r>
            <a:r>
              <a:rPr lang="it-IT" sz="2000" u="none" dirty="0" err="1">
                <a:solidFill>
                  <a:srgbClr val="002B70"/>
                </a:solidFill>
              </a:rPr>
              <a:t>immersivo</a:t>
            </a:r>
            <a:r>
              <a:rPr lang="it-IT" sz="2000" u="none" dirty="0">
                <a:solidFill>
                  <a:srgbClr val="002B70"/>
                </a:solidFill>
              </a:rPr>
              <a:t>.</a:t>
            </a:r>
          </a:p>
          <a:p>
            <a:endParaRPr lang="it-IT" sz="2000" u="none" dirty="0"/>
          </a:p>
          <a:p>
            <a:r>
              <a:rPr lang="it-IT" sz="2000" u="none" dirty="0">
                <a:solidFill>
                  <a:srgbClr val="002B70"/>
                </a:solidFill>
              </a:rPr>
              <a:t>Anche il cinema ricorre ad un mix di tecnologie alte e basse.</a:t>
            </a:r>
          </a:p>
          <a:p>
            <a:r>
              <a:rPr lang="it-IT" sz="2000" u="none" dirty="0">
                <a:solidFill>
                  <a:srgbClr val="002B70"/>
                </a:solidFill>
              </a:rPr>
              <a:t>Tecnologia alta: cinemascope, 3 </a:t>
            </a:r>
            <a:r>
              <a:rPr lang="it-IT" sz="2000" u="none" dirty="0" smtClean="0">
                <a:solidFill>
                  <a:srgbClr val="002B70"/>
                </a:solidFill>
              </a:rPr>
              <a:t>D.</a:t>
            </a:r>
          </a:p>
          <a:p>
            <a:r>
              <a:rPr lang="it-IT" sz="2000" u="none" dirty="0">
                <a:solidFill>
                  <a:srgbClr val="002B70"/>
                </a:solidFill>
              </a:rPr>
              <a:t>I</a:t>
            </a:r>
            <a:r>
              <a:rPr lang="it-IT" sz="2000" u="none" dirty="0" smtClean="0">
                <a:solidFill>
                  <a:srgbClr val="002B70"/>
                </a:solidFill>
              </a:rPr>
              <a:t>l </a:t>
            </a:r>
            <a:r>
              <a:rPr lang="it-IT" sz="2000" u="none" dirty="0">
                <a:solidFill>
                  <a:srgbClr val="002B70"/>
                </a:solidFill>
              </a:rPr>
              <a:t>primo film 3 D è del 1922 e che questa tecnologia (con due riprese accoppiate) ha avuto un certo successo con B </a:t>
            </a:r>
            <a:r>
              <a:rPr lang="it-IT" sz="2000" u="none" dirty="0" err="1">
                <a:solidFill>
                  <a:srgbClr val="002B70"/>
                </a:solidFill>
              </a:rPr>
              <a:t>movies</a:t>
            </a:r>
            <a:r>
              <a:rPr lang="it-IT" sz="2000" u="none" dirty="0">
                <a:solidFill>
                  <a:srgbClr val="002B70"/>
                </a:solidFill>
              </a:rPr>
              <a:t> negli anni 50 e 60</a:t>
            </a:r>
            <a:r>
              <a:rPr lang="it-IT" sz="2000" u="none" dirty="0" smtClean="0">
                <a:solidFill>
                  <a:srgbClr val="002B70"/>
                </a:solidFill>
              </a:rPr>
              <a:t>.</a:t>
            </a:r>
          </a:p>
          <a:p>
            <a:endParaRPr lang="it-IT" sz="2000" u="none" dirty="0">
              <a:solidFill>
                <a:srgbClr val="002B70"/>
              </a:solidFill>
            </a:endParaRPr>
          </a:p>
          <a:p>
            <a:r>
              <a:rPr lang="it-IT" sz="2000" u="none" dirty="0">
                <a:solidFill>
                  <a:srgbClr val="002B70"/>
                </a:solidFill>
              </a:rPr>
              <a:t>Tecnologia bassa: soggettiva e movimenti di </a:t>
            </a:r>
            <a:r>
              <a:rPr lang="it-IT" sz="2000" u="none" dirty="0" smtClean="0">
                <a:solidFill>
                  <a:srgbClr val="002B70"/>
                </a:solidFill>
              </a:rPr>
              <a:t>macchina.</a:t>
            </a:r>
            <a:endParaRPr lang="it-IT" sz="2000" u="none" dirty="0">
              <a:solidFill>
                <a:srgbClr val="002B70"/>
              </a:solidFill>
            </a:endParaRPr>
          </a:p>
          <a:p>
            <a:r>
              <a:rPr lang="it-IT" sz="2000" u="none" dirty="0">
                <a:solidFill>
                  <a:srgbClr val="002B70"/>
                </a:solidFill>
              </a:rPr>
              <a:t> </a:t>
            </a:r>
          </a:p>
          <a:p>
            <a:r>
              <a:rPr lang="it-IT" sz="2000" u="none" dirty="0" smtClean="0">
                <a:solidFill>
                  <a:srgbClr val="002B70"/>
                </a:solidFill>
              </a:rPr>
              <a:t>.</a:t>
            </a:r>
          </a:p>
          <a:p>
            <a:endParaRPr lang="it-IT" sz="2000" u="none" dirty="0">
              <a:solidFill>
                <a:srgbClr val="002B70"/>
              </a:solidFill>
            </a:endParaRPr>
          </a:p>
          <a:p>
            <a:endParaRPr lang="it-IT" sz="2000" u="none" dirty="0">
              <a:solidFill>
                <a:srgbClr val="002B70"/>
              </a:solidFill>
            </a:endParaRPr>
          </a:p>
        </p:txBody>
      </p:sp>
    </p:spTree>
    <p:extLst>
      <p:ext uri="{BB962C8B-B14F-4D97-AF65-F5344CB8AC3E}">
        <p14:creationId xmlns:p14="http://schemas.microsoft.com/office/powerpoint/2010/main" xmlns="" val="2463233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Immagine 1" descr="Teleview.jpg"/>
          <p:cNvPicPr>
            <a:picLocks noChangeAspect="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598" y="1389368"/>
            <a:ext cx="9139402" cy="37680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Rettangolo 1"/>
          <p:cNvSpPr/>
          <p:nvPr/>
        </p:nvSpPr>
        <p:spPr>
          <a:xfrm>
            <a:off x="5904578" y="323334"/>
            <a:ext cx="1108559" cy="369332"/>
          </a:xfrm>
          <a:prstGeom prst="rect">
            <a:avLst/>
          </a:prstGeom>
        </p:spPr>
        <p:txBody>
          <a:bodyPr wrap="none">
            <a:spAutoFit/>
          </a:bodyPr>
          <a:lstStyle/>
          <a:p>
            <a:r>
              <a:rPr lang="it-IT" dirty="0" err="1">
                <a:solidFill>
                  <a:srgbClr val="FFFFFF"/>
                </a:solidFill>
              </a:rPr>
              <a:t>Contents</a:t>
            </a:r>
            <a:endParaRPr lang="it-IT" dirty="0">
              <a:solidFill>
                <a:srgbClr val="FFFFFF"/>
              </a:solidFill>
            </a:endParaRPr>
          </a:p>
        </p:txBody>
      </p:sp>
      <p:sp>
        <p:nvSpPr>
          <p:cNvPr id="3" name="Rettangolo 2"/>
          <p:cNvSpPr/>
          <p:nvPr/>
        </p:nvSpPr>
        <p:spPr>
          <a:xfrm>
            <a:off x="2709332" y="3268133"/>
            <a:ext cx="4148667" cy="646331"/>
          </a:xfrm>
          <a:prstGeom prst="rect">
            <a:avLst/>
          </a:prstGeom>
        </p:spPr>
        <p:txBody>
          <a:bodyPr wrap="square">
            <a:spAutoFit/>
          </a:bodyPr>
          <a:lstStyle/>
          <a:p>
            <a:r>
              <a:rPr lang="it-IT" dirty="0"/>
              <a:t>Sistema cinematografico 3D </a:t>
            </a:r>
            <a:r>
              <a:rPr lang="it-IT" dirty="0" err="1"/>
              <a:t>Teleview</a:t>
            </a:r>
            <a:r>
              <a:rPr lang="it-IT" dirty="0"/>
              <a:t>, 1925</a:t>
            </a:r>
          </a:p>
        </p:txBody>
      </p:sp>
      <p:sp>
        <p:nvSpPr>
          <p:cNvPr id="4" name="CasellaDiTesto 3"/>
          <p:cNvSpPr txBox="1"/>
          <p:nvPr/>
        </p:nvSpPr>
        <p:spPr>
          <a:xfrm>
            <a:off x="186266" y="5604933"/>
            <a:ext cx="8957733" cy="369332"/>
          </a:xfrm>
          <a:prstGeom prst="rect">
            <a:avLst/>
          </a:prstGeom>
          <a:noFill/>
        </p:spPr>
        <p:txBody>
          <a:bodyPr wrap="square" rtlCol="0">
            <a:spAutoFit/>
          </a:bodyPr>
          <a:lstStyle/>
          <a:p>
            <a:r>
              <a:rPr lang="it-IT" dirty="0">
                <a:solidFill>
                  <a:srgbClr val="002B70"/>
                </a:solidFill>
              </a:rPr>
              <a:t>Sistema cinematografico 3D </a:t>
            </a:r>
            <a:r>
              <a:rPr lang="it-IT" dirty="0" err="1">
                <a:solidFill>
                  <a:srgbClr val="002B70"/>
                </a:solidFill>
              </a:rPr>
              <a:t>Teleview</a:t>
            </a:r>
            <a:r>
              <a:rPr lang="it-IT" dirty="0">
                <a:solidFill>
                  <a:srgbClr val="002B70"/>
                </a:solidFill>
              </a:rPr>
              <a:t>, 1925</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Immagine 1" descr="Dziga Vertov.jpg"/>
          <p:cNvPicPr>
            <a:picLocks noChangeAspect="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247775" y="1157060"/>
            <a:ext cx="6430454" cy="50913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Rettangolo 1"/>
          <p:cNvSpPr/>
          <p:nvPr/>
        </p:nvSpPr>
        <p:spPr>
          <a:xfrm>
            <a:off x="5922720" y="341477"/>
            <a:ext cx="1108559" cy="369332"/>
          </a:xfrm>
          <a:prstGeom prst="rect">
            <a:avLst/>
          </a:prstGeom>
        </p:spPr>
        <p:txBody>
          <a:bodyPr wrap="none">
            <a:spAutoFit/>
          </a:bodyPr>
          <a:lstStyle/>
          <a:p>
            <a:r>
              <a:rPr lang="it-IT" dirty="0" err="1">
                <a:solidFill>
                  <a:srgbClr val="FFFFFF"/>
                </a:solidFill>
              </a:rPr>
              <a:t>Contents</a:t>
            </a:r>
            <a:endParaRPr lang="it-IT" dirty="0">
              <a:solidFill>
                <a:srgbClr val="FFFFFF"/>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ChangeArrowheads="1"/>
          </p:cNvSpPr>
          <p:nvPr>
            <p:ph type="title" idx="4294967295"/>
          </p:nvPr>
        </p:nvSpPr>
        <p:spPr>
          <a:xfrm>
            <a:off x="0" y="1036561"/>
            <a:ext cx="9144000" cy="4517572"/>
          </a:xfrm>
          <a:ln>
            <a:headEnd/>
            <a:tailEnd/>
          </a:ln>
        </p:spPr>
        <p:style>
          <a:lnRef idx="2">
            <a:schemeClr val="dk1"/>
          </a:lnRef>
          <a:fillRef idx="1">
            <a:schemeClr val="lt1"/>
          </a:fillRef>
          <a:effectRef idx="0">
            <a:schemeClr val="dk1"/>
          </a:effectRef>
          <a:fontRef idx="minor">
            <a:schemeClr val="dk1"/>
          </a:fontRef>
        </p:style>
        <p:txBody>
          <a:bodyPr/>
          <a:lstStyle/>
          <a:p>
            <a:r>
              <a:rPr lang="it-IT" sz="1600" dirty="0" smtClean="0">
                <a:latin typeface="Calibri" charset="0"/>
                <a:ea typeface="ＭＳ Ｐゴシック" charset="0"/>
                <a:cs typeface="Calibri" charset="0"/>
              </a:rPr>
              <a:t>Christopher Nolan (Dark Knight, </a:t>
            </a:r>
            <a:r>
              <a:rPr lang="it-IT" sz="1600" dirty="0" err="1" smtClean="0">
                <a:latin typeface="Calibri" charset="0"/>
                <a:ea typeface="ＭＳ Ｐゴシック" charset="0"/>
                <a:cs typeface="Calibri" charset="0"/>
              </a:rPr>
              <a:t>Inception</a:t>
            </a:r>
            <a:r>
              <a:rPr lang="it-IT" sz="1600" dirty="0" smtClean="0">
                <a:latin typeface="Calibri" charset="0"/>
                <a:ea typeface="ＭＳ Ｐゴシック" charset="0"/>
                <a:cs typeface="Calibri" charset="0"/>
              </a:rPr>
              <a:t>) on IMAX &amp; 3D</a:t>
            </a:r>
            <a:br>
              <a:rPr lang="it-IT" sz="1600" dirty="0" smtClean="0">
                <a:latin typeface="Calibri" charset="0"/>
                <a:ea typeface="ＭＳ Ｐゴシック" charset="0"/>
                <a:cs typeface="Calibri" charset="0"/>
              </a:rPr>
            </a:br>
            <a:r>
              <a:rPr lang="it-IT" sz="1600" dirty="0" smtClean="0">
                <a:latin typeface="Calibri" charset="0"/>
                <a:ea typeface="ＭＳ Ｐゴシック" charset="0"/>
                <a:cs typeface="Calibri" charset="0"/>
              </a:rPr>
              <a:t> </a:t>
            </a:r>
            <a:br>
              <a:rPr lang="it-IT" sz="1600" dirty="0" smtClean="0">
                <a:latin typeface="Calibri" charset="0"/>
                <a:ea typeface="ＭＳ Ｐゴシック" charset="0"/>
                <a:cs typeface="Calibri" charset="0"/>
              </a:rPr>
            </a:br>
            <a:r>
              <a:rPr lang="it-IT" sz="1200" i="1" dirty="0" smtClean="0">
                <a:latin typeface="Calibri" charset="0"/>
                <a:ea typeface="ＭＳ Ｐゴシック" charset="0"/>
                <a:cs typeface="Calibri" charset="0"/>
              </a:rPr>
              <a:t>I </a:t>
            </a:r>
            <a:r>
              <a:rPr lang="it-IT" sz="1200" i="1" dirty="0" err="1" smtClean="0">
                <a:latin typeface="Calibri" charset="0"/>
                <a:ea typeface="ＭＳ Ｐゴシック" charset="0"/>
                <a:cs typeface="Calibri" charset="0"/>
              </a:rPr>
              <a:t>was</a:t>
            </a:r>
            <a:r>
              <a:rPr lang="it-IT" sz="1200" i="1" dirty="0" smtClean="0">
                <a:latin typeface="Calibri" charset="0"/>
                <a:ea typeface="ＭＳ Ｐゴシック" charset="0"/>
                <a:cs typeface="Calibri" charset="0"/>
              </a:rPr>
              <a:t> </a:t>
            </a:r>
            <a:r>
              <a:rPr lang="it-IT" sz="1200" i="1" dirty="0" err="1" smtClean="0">
                <a:latin typeface="Calibri" charset="0"/>
                <a:ea typeface="ＭＳ Ｐゴシック" charset="0"/>
                <a:cs typeface="Calibri" charset="0"/>
              </a:rPr>
              <a:t>curious</a:t>
            </a:r>
            <a:r>
              <a:rPr lang="it-IT" sz="1200" i="1" dirty="0" smtClean="0">
                <a:latin typeface="Calibri" charset="0"/>
                <a:ea typeface="ＭＳ Ｐゴシック" charset="0"/>
                <a:cs typeface="Calibri" charset="0"/>
              </a:rPr>
              <a:t> </a:t>
            </a:r>
            <a:r>
              <a:rPr lang="it-IT" sz="1200" i="1" dirty="0" err="1" smtClean="0">
                <a:latin typeface="Calibri" charset="0"/>
                <a:ea typeface="ＭＳ Ｐゴシック" charset="0"/>
                <a:cs typeface="Calibri" charset="0"/>
              </a:rPr>
              <a:t>if</a:t>
            </a:r>
            <a:r>
              <a:rPr lang="it-IT" sz="1200" i="1" dirty="0" smtClean="0">
                <a:latin typeface="Calibri" charset="0"/>
                <a:ea typeface="ＭＳ Ｐゴシック" charset="0"/>
                <a:cs typeface="Calibri" charset="0"/>
              </a:rPr>
              <a:t> </a:t>
            </a:r>
            <a:r>
              <a:rPr lang="it-IT" sz="1200" i="1" dirty="0" err="1" smtClean="0">
                <a:latin typeface="Calibri" charset="0"/>
                <a:ea typeface="ＭＳ Ｐゴシック" charset="0"/>
                <a:cs typeface="Calibri" charset="0"/>
              </a:rPr>
              <a:t>you</a:t>
            </a:r>
            <a:r>
              <a:rPr lang="it-IT" sz="1200" i="1" dirty="0" smtClean="0">
                <a:latin typeface="Calibri" charset="0"/>
                <a:ea typeface="ＭＳ Ｐゴシック" charset="0"/>
                <a:cs typeface="Calibri" charset="0"/>
              </a:rPr>
              <a:t> </a:t>
            </a:r>
            <a:r>
              <a:rPr lang="it-IT" sz="1200" i="1" dirty="0" err="1" smtClean="0">
                <a:latin typeface="Calibri" charset="0"/>
                <a:ea typeface="ＭＳ Ｐゴシック" charset="0"/>
                <a:cs typeface="Calibri" charset="0"/>
              </a:rPr>
              <a:t>could</a:t>
            </a:r>
            <a:r>
              <a:rPr lang="it-IT" sz="1200" i="1" dirty="0" smtClean="0">
                <a:latin typeface="Calibri" charset="0"/>
                <a:ea typeface="ＭＳ Ｐゴシック" charset="0"/>
                <a:cs typeface="Calibri" charset="0"/>
              </a:rPr>
              <a:t> talk </a:t>
            </a:r>
            <a:r>
              <a:rPr lang="it-IT" sz="1200" i="1" dirty="0" err="1" smtClean="0">
                <a:latin typeface="Calibri" charset="0"/>
                <a:ea typeface="ＭＳ Ｐゴシック" charset="0"/>
                <a:cs typeface="Calibri" charset="0"/>
              </a:rPr>
              <a:t>about</a:t>
            </a:r>
            <a:r>
              <a:rPr lang="it-IT" sz="1200" i="1" dirty="0" smtClean="0">
                <a:latin typeface="Calibri" charset="0"/>
                <a:ea typeface="ＭＳ Ｐゴシック" charset="0"/>
                <a:cs typeface="Calibri" charset="0"/>
              </a:rPr>
              <a:t> IMAX and 3D? </a:t>
            </a:r>
            <a:r>
              <a:rPr lang="it-IT" sz="1200" i="1" dirty="0" err="1" smtClean="0">
                <a:latin typeface="Calibri" charset="0"/>
                <a:ea typeface="ＭＳ Ｐゴシック" charset="0"/>
                <a:cs typeface="Calibri" charset="0"/>
              </a:rPr>
              <a:t>These</a:t>
            </a:r>
            <a:r>
              <a:rPr lang="it-IT" sz="1200" i="1" dirty="0" smtClean="0">
                <a:latin typeface="Calibri" charset="0"/>
                <a:ea typeface="ＭＳ Ｐゴシック" charset="0"/>
                <a:cs typeface="Calibri" charset="0"/>
              </a:rPr>
              <a:t> are </a:t>
            </a:r>
            <a:r>
              <a:rPr lang="it-IT" sz="1200" i="1" dirty="0" err="1" smtClean="0">
                <a:latin typeface="Calibri" charset="0"/>
                <a:ea typeface="ＭＳ Ｐゴシック" charset="0"/>
                <a:cs typeface="Calibri" charset="0"/>
              </a:rPr>
              <a:t>both</a:t>
            </a:r>
            <a:r>
              <a:rPr lang="it-IT" sz="1200" i="1" dirty="0" smtClean="0">
                <a:latin typeface="Calibri" charset="0"/>
                <a:ea typeface="ＭＳ Ｐゴシック" charset="0"/>
                <a:cs typeface="Calibri" charset="0"/>
              </a:rPr>
              <a:t> </a:t>
            </a:r>
            <a:r>
              <a:rPr lang="it-IT" sz="1200" i="1" dirty="0" err="1" smtClean="0">
                <a:latin typeface="Calibri" charset="0"/>
                <a:ea typeface="ＭＳ Ｐゴシック" charset="0"/>
                <a:cs typeface="Calibri" charset="0"/>
              </a:rPr>
              <a:t>things</a:t>
            </a:r>
            <a:r>
              <a:rPr lang="it-IT" sz="1200" i="1" dirty="0" smtClean="0">
                <a:latin typeface="Calibri" charset="0"/>
                <a:ea typeface="ＭＳ Ｐゴシック" charset="0"/>
                <a:cs typeface="Calibri" charset="0"/>
              </a:rPr>
              <a:t> </a:t>
            </a:r>
            <a:r>
              <a:rPr lang="it-IT" sz="1200" i="1" dirty="0" err="1" smtClean="0">
                <a:latin typeface="Calibri" charset="0"/>
                <a:ea typeface="ＭＳ Ｐゴシック" charset="0"/>
                <a:cs typeface="Calibri" charset="0"/>
              </a:rPr>
              <a:t>that</a:t>
            </a:r>
            <a:r>
              <a:rPr lang="it-IT" sz="1200" i="1" dirty="0" smtClean="0">
                <a:latin typeface="Calibri" charset="0"/>
                <a:ea typeface="ＭＳ Ｐゴシック" charset="0"/>
                <a:cs typeface="Calibri" charset="0"/>
              </a:rPr>
              <a:t> are…</a:t>
            </a:r>
            <a:r>
              <a:rPr lang="it-IT" sz="1200" i="1" dirty="0" err="1" smtClean="0">
                <a:latin typeface="Calibri" charset="0"/>
                <a:ea typeface="ＭＳ Ｐゴシック" charset="0"/>
                <a:cs typeface="Calibri" charset="0"/>
              </a:rPr>
              <a:t>you</a:t>
            </a:r>
            <a:r>
              <a:rPr lang="it-IT" sz="1200" i="1" dirty="0" smtClean="0">
                <a:latin typeface="Calibri" charset="0"/>
                <a:ea typeface="ＭＳ Ｐゴシック" charset="0"/>
                <a:cs typeface="Calibri" charset="0"/>
              </a:rPr>
              <a:t> </a:t>
            </a:r>
            <a:r>
              <a:rPr lang="it-IT" sz="1200" i="1" dirty="0" err="1" smtClean="0">
                <a:latin typeface="Calibri" charset="0"/>
                <a:ea typeface="ＭＳ Ｐゴシック" charset="0"/>
                <a:cs typeface="Calibri" charset="0"/>
              </a:rPr>
              <a:t>really</a:t>
            </a:r>
            <a:r>
              <a:rPr lang="it-IT" sz="1200" i="1" dirty="0" smtClean="0">
                <a:latin typeface="Calibri" charset="0"/>
                <a:ea typeface="ＭＳ Ｐゴシック" charset="0"/>
                <a:cs typeface="Calibri" charset="0"/>
              </a:rPr>
              <a:t> </a:t>
            </a:r>
            <a:r>
              <a:rPr lang="it-IT" sz="1200" i="1" dirty="0" err="1" smtClean="0">
                <a:latin typeface="Calibri" charset="0"/>
                <a:ea typeface="ＭＳ Ｐゴシック" charset="0"/>
                <a:cs typeface="Calibri" charset="0"/>
              </a:rPr>
              <a:t>pioneered</a:t>
            </a:r>
            <a:r>
              <a:rPr lang="it-IT" sz="1200" i="1" dirty="0" smtClean="0">
                <a:latin typeface="Calibri" charset="0"/>
                <a:ea typeface="ＭＳ Ｐゴシック" charset="0"/>
                <a:cs typeface="Calibri" charset="0"/>
              </a:rPr>
              <a:t> </a:t>
            </a:r>
            <a:r>
              <a:rPr lang="it-IT" sz="1200" i="1" dirty="0" err="1" smtClean="0">
                <a:latin typeface="Calibri" charset="0"/>
                <a:ea typeface="ＭＳ Ｐゴシック" charset="0"/>
                <a:cs typeface="Calibri" charset="0"/>
              </a:rPr>
              <a:t>what</a:t>
            </a:r>
            <a:r>
              <a:rPr lang="it-IT" sz="1200" i="1" dirty="0" smtClean="0">
                <a:latin typeface="Calibri" charset="0"/>
                <a:ea typeface="ＭＳ Ｐゴシック" charset="0"/>
                <a:cs typeface="Calibri" charset="0"/>
              </a:rPr>
              <a:t> IMAX </a:t>
            </a:r>
            <a:r>
              <a:rPr lang="it-IT" sz="1200" i="1" dirty="0" err="1" smtClean="0">
                <a:latin typeface="Calibri" charset="0"/>
                <a:ea typeface="ＭＳ Ｐゴシック" charset="0"/>
                <a:cs typeface="Calibri" charset="0"/>
              </a:rPr>
              <a:t>could</a:t>
            </a:r>
            <a:r>
              <a:rPr lang="it-IT" sz="1200" i="1" dirty="0" smtClean="0">
                <a:latin typeface="Calibri" charset="0"/>
                <a:ea typeface="ＭＳ Ｐゴシック" charset="0"/>
                <a:cs typeface="Calibri" charset="0"/>
              </a:rPr>
              <a:t> do with “Dark Knight” and 3D </a:t>
            </a:r>
            <a:r>
              <a:rPr lang="it-IT" sz="1200" i="1" dirty="0" err="1" smtClean="0">
                <a:latin typeface="Calibri" charset="0"/>
                <a:ea typeface="ＭＳ Ｐゴシック" charset="0"/>
                <a:cs typeface="Calibri" charset="0"/>
              </a:rPr>
              <a:t>seems</a:t>
            </a:r>
            <a:r>
              <a:rPr lang="it-IT" sz="1200" i="1" dirty="0" smtClean="0">
                <a:latin typeface="Calibri" charset="0"/>
                <a:ea typeface="ＭＳ Ｐゴシック" charset="0"/>
                <a:cs typeface="Calibri" charset="0"/>
              </a:rPr>
              <a:t> to be a </a:t>
            </a:r>
            <a:r>
              <a:rPr lang="it-IT" sz="1200" i="1" dirty="0" err="1" smtClean="0">
                <a:latin typeface="Calibri" charset="0"/>
                <a:ea typeface="ＭＳ Ｐゴシック" charset="0"/>
                <a:cs typeface="Calibri" charset="0"/>
              </a:rPr>
              <a:t>revolution</a:t>
            </a:r>
            <a:r>
              <a:rPr lang="it-IT" sz="1200" i="1" dirty="0" smtClean="0">
                <a:latin typeface="Calibri" charset="0"/>
                <a:ea typeface="ＭＳ Ｐゴシック" charset="0"/>
                <a:cs typeface="Calibri" charset="0"/>
              </a:rPr>
              <a:t> and </a:t>
            </a:r>
            <a:r>
              <a:rPr lang="it-IT" sz="1200" i="1" dirty="0" err="1" smtClean="0">
                <a:latin typeface="Calibri" charset="0"/>
                <a:ea typeface="ＭＳ Ｐゴシック" charset="0"/>
                <a:cs typeface="Calibri" charset="0"/>
              </a:rPr>
              <a:t>it’s</a:t>
            </a:r>
            <a:r>
              <a:rPr lang="it-IT" sz="1200" i="1" dirty="0" smtClean="0">
                <a:latin typeface="Calibri" charset="0"/>
                <a:ea typeface="ＭＳ Ｐゴシック" charset="0"/>
                <a:cs typeface="Calibri" charset="0"/>
              </a:rPr>
              <a:t> </a:t>
            </a:r>
            <a:r>
              <a:rPr lang="it-IT" sz="1200" i="1" dirty="0" err="1" smtClean="0">
                <a:latin typeface="Calibri" charset="0"/>
                <a:ea typeface="ＭＳ Ｐゴシック" charset="0"/>
                <a:cs typeface="Calibri" charset="0"/>
              </a:rPr>
              <a:t>changing</a:t>
            </a:r>
            <a:r>
              <a:rPr lang="it-IT" sz="1200" i="1" dirty="0" smtClean="0">
                <a:latin typeface="Calibri" charset="0"/>
                <a:ea typeface="ＭＳ Ｐゴシック" charset="0"/>
                <a:cs typeface="Calibri" charset="0"/>
              </a:rPr>
              <a:t> </a:t>
            </a:r>
            <a:r>
              <a:rPr lang="it-IT" sz="1200" i="1" dirty="0" err="1" smtClean="0">
                <a:latin typeface="Calibri" charset="0"/>
                <a:ea typeface="ＭＳ Ｐゴシック" charset="0"/>
                <a:cs typeface="Calibri" charset="0"/>
              </a:rPr>
              <a:t>everything</a:t>
            </a:r>
            <a:r>
              <a:rPr lang="it-IT" sz="1200" i="1" dirty="0" smtClean="0">
                <a:latin typeface="Calibri" charset="0"/>
                <a:ea typeface="ＭＳ Ｐゴシック" charset="0"/>
                <a:cs typeface="Calibri" charset="0"/>
              </a:rPr>
              <a:t>. </a:t>
            </a:r>
            <a:r>
              <a:rPr lang="it-IT" sz="1200" i="1" dirty="0" err="1" smtClean="0">
                <a:latin typeface="Calibri" charset="0"/>
                <a:ea typeface="ＭＳ Ｐゴシック" charset="0"/>
                <a:cs typeface="Calibri" charset="0"/>
              </a:rPr>
              <a:t>Could</a:t>
            </a:r>
            <a:r>
              <a:rPr lang="it-IT" sz="1200" i="1" dirty="0" smtClean="0">
                <a:latin typeface="Calibri" charset="0"/>
                <a:ea typeface="ＭＳ Ｐゴシック" charset="0"/>
                <a:cs typeface="Calibri" charset="0"/>
              </a:rPr>
              <a:t> </a:t>
            </a:r>
            <a:r>
              <a:rPr lang="it-IT" sz="1200" i="1" dirty="0" err="1" smtClean="0">
                <a:latin typeface="Calibri" charset="0"/>
                <a:ea typeface="ＭＳ Ｐゴシック" charset="0"/>
                <a:cs typeface="Calibri" charset="0"/>
              </a:rPr>
              <a:t>you</a:t>
            </a:r>
            <a:r>
              <a:rPr lang="it-IT" sz="1200" i="1" dirty="0" smtClean="0">
                <a:latin typeface="Calibri" charset="0"/>
                <a:ea typeface="ＭＳ Ｐゴシック" charset="0"/>
                <a:cs typeface="Calibri" charset="0"/>
              </a:rPr>
              <a:t> talk </a:t>
            </a:r>
            <a:r>
              <a:rPr lang="it-IT" sz="1200" i="1" dirty="0" err="1" smtClean="0">
                <a:latin typeface="Calibri" charset="0"/>
                <a:ea typeface="ＭＳ Ｐゴシック" charset="0"/>
                <a:cs typeface="Calibri" charset="0"/>
              </a:rPr>
              <a:t>about</a:t>
            </a:r>
            <a:r>
              <a:rPr lang="it-IT" sz="1200" i="1" dirty="0" smtClean="0">
                <a:latin typeface="Calibri" charset="0"/>
                <a:ea typeface="ＭＳ Ｐゴシック" charset="0"/>
                <a:cs typeface="Calibri" charset="0"/>
              </a:rPr>
              <a:t> </a:t>
            </a:r>
            <a:r>
              <a:rPr lang="it-IT" sz="1200" i="1" dirty="0" err="1" smtClean="0">
                <a:latin typeface="Calibri" charset="0"/>
                <a:ea typeface="ＭＳ Ｐゴシック" charset="0"/>
                <a:cs typeface="Calibri" charset="0"/>
              </a:rPr>
              <a:t>your</a:t>
            </a:r>
            <a:r>
              <a:rPr lang="it-IT" sz="1200" i="1" dirty="0" smtClean="0">
                <a:latin typeface="Calibri" charset="0"/>
                <a:ea typeface="ＭＳ Ｐゴシック" charset="0"/>
                <a:cs typeface="Calibri" charset="0"/>
              </a:rPr>
              <a:t> feelings </a:t>
            </a:r>
            <a:r>
              <a:rPr lang="it-IT" sz="1200" i="1" dirty="0" err="1" smtClean="0">
                <a:latin typeface="Calibri" charset="0"/>
                <a:ea typeface="ＭＳ Ｐゴシック" charset="0"/>
                <a:cs typeface="Calibri" charset="0"/>
              </a:rPr>
              <a:t>about</a:t>
            </a:r>
            <a:r>
              <a:rPr lang="it-IT" sz="1200" i="1" dirty="0" smtClean="0">
                <a:latin typeface="Calibri" charset="0"/>
                <a:ea typeface="ＭＳ Ｐゴシック" charset="0"/>
                <a:cs typeface="Calibri" charset="0"/>
              </a:rPr>
              <a:t> 3D and </a:t>
            </a:r>
            <a:r>
              <a:rPr lang="it-IT" sz="1200" i="1" dirty="0" err="1" smtClean="0">
                <a:latin typeface="Calibri" charset="0"/>
                <a:ea typeface="ＭＳ Ｐゴシック" charset="0"/>
                <a:cs typeface="Calibri" charset="0"/>
              </a:rPr>
              <a:t>also</a:t>
            </a:r>
            <a:r>
              <a:rPr lang="it-IT" sz="1200" i="1" dirty="0" smtClean="0">
                <a:latin typeface="Calibri" charset="0"/>
                <a:ea typeface="ＭＳ Ｐゴシック" charset="0"/>
                <a:cs typeface="Calibri" charset="0"/>
              </a:rPr>
              <a:t> with IMAX, </a:t>
            </a:r>
            <a:r>
              <a:rPr lang="it-IT" sz="1200" i="1" dirty="0" err="1" smtClean="0">
                <a:latin typeface="Calibri" charset="0"/>
                <a:ea typeface="ＭＳ Ｐゴシック" charset="0"/>
                <a:cs typeface="Calibri" charset="0"/>
              </a:rPr>
              <a:t>did</a:t>
            </a:r>
            <a:r>
              <a:rPr lang="it-IT" sz="1200" i="1" dirty="0" smtClean="0">
                <a:latin typeface="Calibri" charset="0"/>
                <a:ea typeface="ＭＳ Ｐゴシック" charset="0"/>
                <a:cs typeface="Calibri" charset="0"/>
              </a:rPr>
              <a:t> </a:t>
            </a:r>
            <a:r>
              <a:rPr lang="it-IT" sz="1200" i="1" dirty="0" err="1" smtClean="0">
                <a:latin typeface="Calibri" charset="0"/>
                <a:ea typeface="ＭＳ Ｐゴシック" charset="0"/>
                <a:cs typeface="Calibri" charset="0"/>
              </a:rPr>
              <a:t>you</a:t>
            </a:r>
            <a:r>
              <a:rPr lang="it-IT" sz="1200" i="1" dirty="0" smtClean="0">
                <a:latin typeface="Calibri" charset="0"/>
                <a:ea typeface="ＭＳ Ｐゴシック" charset="0"/>
                <a:cs typeface="Calibri" charset="0"/>
              </a:rPr>
              <a:t> </a:t>
            </a:r>
            <a:r>
              <a:rPr lang="it-IT" sz="1200" i="1" dirty="0" err="1" smtClean="0">
                <a:latin typeface="Calibri" charset="0"/>
                <a:ea typeface="ＭＳ Ｐゴシック" charset="0"/>
                <a:cs typeface="Calibri" charset="0"/>
              </a:rPr>
              <a:t>shoot</a:t>
            </a:r>
            <a:r>
              <a:rPr lang="it-IT" sz="1200" i="1" dirty="0" smtClean="0">
                <a:latin typeface="Calibri" charset="0"/>
                <a:ea typeface="ＭＳ Ｐゴシック" charset="0"/>
                <a:cs typeface="Calibri" charset="0"/>
              </a:rPr>
              <a:t> </a:t>
            </a:r>
            <a:r>
              <a:rPr lang="it-IT" sz="1200" i="1" dirty="0" err="1" smtClean="0">
                <a:latin typeface="Calibri" charset="0"/>
                <a:ea typeface="ＭＳ Ｐゴシック" charset="0"/>
                <a:cs typeface="Calibri" charset="0"/>
              </a:rPr>
              <a:t>any</a:t>
            </a:r>
            <a:r>
              <a:rPr lang="it-IT" sz="1200" i="1" dirty="0" smtClean="0">
                <a:latin typeface="Calibri" charset="0"/>
                <a:ea typeface="ＭＳ Ｐゴシック" charset="0"/>
                <a:cs typeface="Calibri" charset="0"/>
              </a:rPr>
              <a:t> of “</a:t>
            </a:r>
            <a:r>
              <a:rPr lang="it-IT" altLang="ja-JP" sz="1200" i="1" dirty="0" err="1" smtClean="0">
                <a:latin typeface="Calibri" charset="0"/>
                <a:ea typeface="ＭＳ Ｐゴシック" charset="0"/>
                <a:cs typeface="Calibri" charset="0"/>
              </a:rPr>
              <a:t>Inception</a:t>
            </a:r>
            <a:r>
              <a:rPr lang="it-IT" sz="1200" i="1" dirty="0" smtClean="0">
                <a:latin typeface="Calibri" charset="0"/>
                <a:ea typeface="ＭＳ Ｐゴシック" charset="0"/>
                <a:cs typeface="Calibri" charset="0"/>
              </a:rPr>
              <a:t>”</a:t>
            </a:r>
            <a:r>
              <a:rPr lang="it-IT" altLang="ja-JP" sz="1200" i="1" dirty="0" smtClean="0">
                <a:latin typeface="Calibri" charset="0"/>
                <a:ea typeface="ＭＳ Ｐゴシック" charset="0"/>
                <a:cs typeface="Calibri" charset="0"/>
              </a:rPr>
              <a:t>  in IMAX or </a:t>
            </a:r>
            <a:r>
              <a:rPr lang="it-IT" altLang="ja-JP" sz="1200" i="1" dirty="0" err="1" smtClean="0">
                <a:latin typeface="Calibri" charset="0"/>
                <a:ea typeface="ＭＳ Ｐゴシック" charset="0"/>
                <a:cs typeface="Calibri" charset="0"/>
              </a:rPr>
              <a:t>was</a:t>
            </a:r>
            <a:r>
              <a:rPr lang="it-IT" altLang="ja-JP" sz="1200" i="1" dirty="0" smtClean="0">
                <a:latin typeface="Calibri" charset="0"/>
                <a:ea typeface="ＭＳ Ｐゴシック" charset="0"/>
                <a:cs typeface="Calibri" charset="0"/>
              </a:rPr>
              <a:t> </a:t>
            </a:r>
            <a:r>
              <a:rPr lang="it-IT" altLang="ja-JP" sz="1200" i="1" dirty="0" err="1" smtClean="0">
                <a:latin typeface="Calibri" charset="0"/>
                <a:ea typeface="ＭＳ Ｐゴシック" charset="0"/>
                <a:cs typeface="Calibri" charset="0"/>
              </a:rPr>
              <a:t>it</a:t>
            </a:r>
            <a:r>
              <a:rPr lang="it-IT" altLang="ja-JP" sz="1200" i="1" dirty="0" smtClean="0">
                <a:latin typeface="Calibri" charset="0"/>
                <a:ea typeface="ＭＳ Ｐゴシック" charset="0"/>
                <a:cs typeface="Calibri" charset="0"/>
              </a:rPr>
              <a:t> all </a:t>
            </a:r>
            <a:r>
              <a:rPr lang="it-IT" altLang="ja-JP" sz="1200" i="1" dirty="0" err="1" smtClean="0">
                <a:latin typeface="Calibri" charset="0"/>
                <a:ea typeface="ＭＳ Ｐゴシック" charset="0"/>
                <a:cs typeface="Calibri" charset="0"/>
              </a:rPr>
              <a:t>done</a:t>
            </a:r>
            <a:r>
              <a:rPr lang="it-IT" altLang="ja-JP" sz="1200" i="1" dirty="0" smtClean="0">
                <a:latin typeface="Calibri" charset="0"/>
                <a:ea typeface="ＭＳ Ｐゴシック" charset="0"/>
                <a:cs typeface="Calibri" charset="0"/>
              </a:rPr>
              <a:t> in post?</a:t>
            </a:r>
            <a:r>
              <a:rPr lang="it-IT" altLang="ja-JP" sz="1200" dirty="0" smtClean="0">
                <a:latin typeface="Calibri" charset="0"/>
                <a:ea typeface="ＭＳ Ｐゴシック" charset="0"/>
                <a:cs typeface="Calibri" charset="0"/>
              </a:rPr>
              <a:t/>
            </a:r>
            <a:br>
              <a:rPr lang="it-IT" altLang="ja-JP" sz="1200" dirty="0" smtClean="0">
                <a:latin typeface="Calibri" charset="0"/>
                <a:ea typeface="ＭＳ Ｐゴシック" charset="0"/>
                <a:cs typeface="Calibri" charset="0"/>
              </a:rPr>
            </a:br>
            <a:r>
              <a:rPr lang="it-IT" altLang="ja-JP" sz="1200" dirty="0" smtClean="0">
                <a:latin typeface="Calibri" charset="0"/>
                <a:ea typeface="ＭＳ Ｐゴシック" charset="0"/>
                <a:cs typeface="Calibri" charset="0"/>
              </a:rPr>
              <a:t/>
            </a:r>
            <a:br>
              <a:rPr lang="it-IT" altLang="ja-JP" sz="1200" dirty="0" smtClean="0">
                <a:latin typeface="Calibri" charset="0"/>
                <a:ea typeface="ＭＳ Ｐゴシック" charset="0"/>
                <a:cs typeface="Calibri" charset="0"/>
              </a:rPr>
            </a:br>
            <a:r>
              <a:rPr lang="it-IT" altLang="ja-JP" sz="1200" dirty="0" smtClean="0">
                <a:latin typeface="Calibri" charset="0"/>
                <a:ea typeface="ＭＳ Ｐゴシック" charset="0"/>
                <a:cs typeface="Calibri" charset="0"/>
              </a:rPr>
              <a:t>Nolan: </a:t>
            </a:r>
            <a:r>
              <a:rPr lang="it-IT" altLang="ja-JP" sz="1200" dirty="0" err="1" smtClean="0">
                <a:latin typeface="Calibri" charset="0"/>
                <a:ea typeface="ＭＳ Ｐゴシック" charset="0"/>
                <a:cs typeface="Calibri" charset="0"/>
              </a:rPr>
              <a:t>We</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shot</a:t>
            </a:r>
            <a:r>
              <a:rPr lang="it-IT" altLang="ja-JP" sz="1200" dirty="0" smtClean="0">
                <a:latin typeface="Calibri" charset="0"/>
                <a:ea typeface="ＭＳ Ｐゴシック" charset="0"/>
                <a:cs typeface="Calibri" charset="0"/>
              </a:rPr>
              <a:t> the film with a </a:t>
            </a:r>
            <a:r>
              <a:rPr lang="it-IT" altLang="ja-JP" sz="1200" dirty="0" err="1" smtClean="0">
                <a:latin typeface="Calibri" charset="0"/>
                <a:ea typeface="ＭＳ Ｐゴシック" charset="0"/>
                <a:cs typeface="Calibri" charset="0"/>
              </a:rPr>
              <a:t>mixture</a:t>
            </a:r>
            <a:r>
              <a:rPr lang="it-IT" altLang="ja-JP" sz="1200" dirty="0" smtClean="0">
                <a:latin typeface="Calibri" charset="0"/>
                <a:ea typeface="ＭＳ Ｐゴシック" charset="0"/>
                <a:cs typeface="Calibri" charset="0"/>
              </a:rPr>
              <a:t> of </a:t>
            </a:r>
            <a:r>
              <a:rPr lang="it-IT" altLang="ja-JP" sz="1200" dirty="0" err="1" smtClean="0">
                <a:latin typeface="Calibri" charset="0"/>
                <a:ea typeface="ＭＳ Ｐゴシック" charset="0"/>
                <a:cs typeface="Calibri" charset="0"/>
              </a:rPr>
              <a:t>mostly</a:t>
            </a:r>
            <a:r>
              <a:rPr lang="it-IT" altLang="ja-JP" sz="1200" dirty="0" smtClean="0">
                <a:latin typeface="Calibri" charset="0"/>
                <a:ea typeface="ＭＳ Ｐゴシック" charset="0"/>
                <a:cs typeface="Calibri" charset="0"/>
              </a:rPr>
              <a:t> the </a:t>
            </a:r>
            <a:r>
              <a:rPr lang="it-IT" altLang="ja-JP" sz="1200" dirty="0" err="1" smtClean="0">
                <a:latin typeface="Calibri" charset="0"/>
                <a:ea typeface="ＭＳ Ｐゴシック" charset="0"/>
                <a:cs typeface="Calibri" charset="0"/>
              </a:rPr>
              <a:t>predominant</a:t>
            </a:r>
            <a:r>
              <a:rPr lang="it-IT" altLang="ja-JP" sz="1200" dirty="0" smtClean="0">
                <a:latin typeface="Calibri" charset="0"/>
                <a:ea typeface="ＭＳ Ｐゴシック" charset="0"/>
                <a:cs typeface="Calibri" charset="0"/>
              </a:rPr>
              <a:t> bulk of the film </a:t>
            </a:r>
            <a:r>
              <a:rPr lang="it-IT" altLang="ja-JP" sz="1200" dirty="0" err="1" smtClean="0">
                <a:latin typeface="Calibri" charset="0"/>
                <a:ea typeface="ＭＳ Ｐゴシック" charset="0"/>
                <a:cs typeface="Calibri" charset="0"/>
              </a:rPr>
              <a:t>is</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anamorphic</a:t>
            </a:r>
            <a:r>
              <a:rPr lang="it-IT" altLang="ja-JP" sz="1200" dirty="0" smtClean="0">
                <a:latin typeface="Calibri" charset="0"/>
                <a:ea typeface="ＭＳ Ｐゴシック" charset="0"/>
                <a:cs typeface="Calibri" charset="0"/>
              </a:rPr>
              <a:t> 35mm, </a:t>
            </a:r>
            <a:r>
              <a:rPr lang="it-IT" altLang="ja-JP" sz="1200" dirty="0" err="1" smtClean="0">
                <a:latin typeface="Calibri" charset="0"/>
                <a:ea typeface="ＭＳ Ｐゴシック" charset="0"/>
                <a:cs typeface="Calibri" charset="0"/>
              </a:rPr>
              <a:t>which</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is</a:t>
            </a:r>
            <a:r>
              <a:rPr lang="it-IT" altLang="ja-JP" sz="1200" dirty="0" smtClean="0">
                <a:latin typeface="Calibri" charset="0"/>
                <a:ea typeface="ＭＳ Ｐゴシック" charset="0"/>
                <a:cs typeface="Calibri" charset="0"/>
              </a:rPr>
              <a:t> the best </a:t>
            </a:r>
            <a:r>
              <a:rPr lang="it-IT" altLang="ja-JP" sz="1200" dirty="0" err="1" smtClean="0">
                <a:latin typeface="Calibri" charset="0"/>
                <a:ea typeface="ＭＳ Ｐゴシック" charset="0"/>
                <a:cs typeface="Calibri" charset="0"/>
              </a:rPr>
              <a:t>quality</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sort</a:t>
            </a:r>
            <a:r>
              <a:rPr lang="it-IT" altLang="ja-JP" sz="1200" dirty="0" smtClean="0">
                <a:latin typeface="Calibri" charset="0"/>
                <a:ea typeface="ＭＳ Ｐゴシック" charset="0"/>
                <a:cs typeface="Calibri" charset="0"/>
              </a:rPr>
              <a:t> of </a:t>
            </a:r>
            <a:r>
              <a:rPr lang="it-IT" altLang="ja-JP" sz="1200" dirty="0" err="1" smtClean="0">
                <a:latin typeface="Calibri" charset="0"/>
                <a:ea typeface="ＭＳ Ｐゴシック" charset="0"/>
                <a:cs typeface="Calibri" charset="0"/>
              </a:rPr>
              <a:t>practical</a:t>
            </a:r>
            <a:r>
              <a:rPr lang="it-IT" altLang="ja-JP" sz="1200" dirty="0" smtClean="0">
                <a:latin typeface="Calibri" charset="0"/>
                <a:ea typeface="ＭＳ Ｐゴシック" charset="0"/>
                <a:cs typeface="Calibri" charset="0"/>
              </a:rPr>
              <a:t> format to </a:t>
            </a:r>
            <a:r>
              <a:rPr lang="it-IT" altLang="ja-JP" sz="1200" dirty="0" err="1" smtClean="0">
                <a:latin typeface="Calibri" charset="0"/>
                <a:ea typeface="ＭＳ Ｐゴシック" charset="0"/>
                <a:cs typeface="Calibri" charset="0"/>
              </a:rPr>
              <a:t>shoot</a:t>
            </a:r>
            <a:r>
              <a:rPr lang="it-IT" altLang="ja-JP" sz="1200" dirty="0" smtClean="0">
                <a:latin typeface="Calibri" charset="0"/>
                <a:ea typeface="ＭＳ Ｐゴシック" charset="0"/>
                <a:cs typeface="Calibri" charset="0"/>
              </a:rPr>
              <a:t> on by far. </a:t>
            </a:r>
            <a:r>
              <a:rPr lang="it-IT" altLang="ja-JP" sz="1200" b="1" dirty="0" err="1" smtClean="0">
                <a:latin typeface="Calibri" charset="0"/>
                <a:ea typeface="ＭＳ Ｐゴシック" charset="0"/>
                <a:cs typeface="Calibri" charset="0"/>
              </a:rPr>
              <a:t>We</a:t>
            </a:r>
            <a:r>
              <a:rPr lang="it-IT" altLang="ja-JP" sz="1200" b="1" dirty="0" smtClean="0">
                <a:latin typeface="Calibri" charset="0"/>
                <a:ea typeface="ＭＳ Ｐゴシック" charset="0"/>
                <a:cs typeface="Calibri" charset="0"/>
              </a:rPr>
              <a:t> </a:t>
            </a:r>
            <a:r>
              <a:rPr lang="it-IT" altLang="ja-JP" sz="1200" b="1" dirty="0" err="1" smtClean="0">
                <a:latin typeface="Calibri" charset="0"/>
                <a:ea typeface="ＭＳ Ｐゴシック" charset="0"/>
                <a:cs typeface="Calibri" charset="0"/>
              </a:rPr>
              <a:t>shot</a:t>
            </a:r>
            <a:r>
              <a:rPr lang="it-IT" altLang="ja-JP" sz="1200" b="1" dirty="0" smtClean="0">
                <a:latin typeface="Calibri" charset="0"/>
                <a:ea typeface="ＭＳ Ｐゴシック" charset="0"/>
                <a:cs typeface="Calibri" charset="0"/>
              </a:rPr>
              <a:t> </a:t>
            </a:r>
            <a:r>
              <a:rPr lang="it-IT" altLang="ja-JP" sz="1200" b="1" dirty="0" err="1" smtClean="0">
                <a:latin typeface="Calibri" charset="0"/>
                <a:ea typeface="ＭＳ Ｐゴシック" charset="0"/>
                <a:cs typeface="Calibri" charset="0"/>
              </a:rPr>
              <a:t>key</a:t>
            </a:r>
            <a:r>
              <a:rPr lang="it-IT" altLang="ja-JP" sz="1200" b="1" dirty="0" smtClean="0">
                <a:latin typeface="Calibri" charset="0"/>
                <a:ea typeface="ＭＳ Ｐゴシック" charset="0"/>
                <a:cs typeface="Calibri" charset="0"/>
              </a:rPr>
              <a:t> </a:t>
            </a:r>
            <a:r>
              <a:rPr lang="it-IT" altLang="ja-JP" sz="1200" b="1" dirty="0" err="1" smtClean="0">
                <a:latin typeface="Calibri" charset="0"/>
                <a:ea typeface="ＭＳ Ｐゴシック" charset="0"/>
                <a:cs typeface="Calibri" charset="0"/>
              </a:rPr>
              <a:t>sequences</a:t>
            </a:r>
            <a:r>
              <a:rPr lang="it-IT" altLang="ja-JP" sz="1200" b="1" dirty="0" smtClean="0">
                <a:latin typeface="Calibri" charset="0"/>
                <a:ea typeface="ＭＳ Ｐゴシック" charset="0"/>
                <a:cs typeface="Calibri" charset="0"/>
              </a:rPr>
              <a:t> on 65m</a:t>
            </a:r>
            <a:r>
              <a:rPr lang="it-IT" altLang="ja-JP" sz="1200" dirty="0" smtClean="0">
                <a:latin typeface="Calibri" charset="0"/>
                <a:ea typeface="ＭＳ Ｐゴシック" charset="0"/>
                <a:cs typeface="Calibri" charset="0"/>
              </a:rPr>
              <a:t>m, 5 </a:t>
            </a:r>
            <a:r>
              <a:rPr lang="it-IT" altLang="ja-JP" sz="1200" dirty="0" err="1" smtClean="0">
                <a:latin typeface="Calibri" charset="0"/>
                <a:ea typeface="ＭＳ Ｐゴシック" charset="0"/>
                <a:cs typeface="Calibri" charset="0"/>
              </a:rPr>
              <a:t>perf</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not</a:t>
            </a:r>
            <a:r>
              <a:rPr lang="it-IT" altLang="ja-JP" sz="1200" dirty="0" smtClean="0">
                <a:latin typeface="Calibri" charset="0"/>
                <a:ea typeface="ＭＳ Ｐゴシック" charset="0"/>
                <a:cs typeface="Calibri" charset="0"/>
              </a:rPr>
              <a:t> 15 </a:t>
            </a:r>
            <a:r>
              <a:rPr lang="it-IT" altLang="ja-JP" sz="1200" dirty="0" err="1" smtClean="0">
                <a:latin typeface="Calibri" charset="0"/>
                <a:ea typeface="ＭＳ Ｐゴシック" charset="0"/>
                <a:cs typeface="Calibri" charset="0"/>
              </a:rPr>
              <a:t>perf</a:t>
            </a:r>
            <a:r>
              <a:rPr lang="it-IT" altLang="ja-JP" sz="1200" dirty="0" smtClean="0">
                <a:latin typeface="Calibri" charset="0"/>
                <a:ea typeface="ＭＳ Ｐゴシック" charset="0"/>
                <a:cs typeface="Calibri" charset="0"/>
              </a:rPr>
              <a:t>, and </a:t>
            </a:r>
            <a:r>
              <a:rPr lang="it-IT" altLang="ja-JP" sz="1200" dirty="0" err="1" smtClean="0">
                <a:latin typeface="Calibri" charset="0"/>
                <a:ea typeface="ＭＳ Ｐゴシック" charset="0"/>
                <a:cs typeface="Calibri" charset="0"/>
              </a:rPr>
              <a:t>we</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shot</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VistaVision</a:t>
            </a:r>
            <a:r>
              <a:rPr lang="it-IT" altLang="ja-JP" sz="1200" dirty="0" smtClean="0">
                <a:latin typeface="Calibri" charset="0"/>
                <a:ea typeface="ＭＳ Ｐゴシック" charset="0"/>
                <a:cs typeface="Calibri" charset="0"/>
              </a:rPr>
              <a:t> on </a:t>
            </a:r>
            <a:r>
              <a:rPr lang="it-IT" altLang="ja-JP" sz="1200" dirty="0" err="1" smtClean="0">
                <a:latin typeface="Calibri" charset="0"/>
                <a:ea typeface="ＭＳ Ｐゴシック" charset="0"/>
                <a:cs typeface="Calibri" charset="0"/>
              </a:rPr>
              <a:t>certain</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other</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sequences</a:t>
            </a:r>
            <a:r>
              <a:rPr lang="it-IT" altLang="ja-JP" sz="1200" dirty="0" smtClean="0">
                <a:latin typeface="Calibri" charset="0"/>
                <a:ea typeface="ＭＳ Ｐゴシック" charset="0"/>
                <a:cs typeface="Calibri" charset="0"/>
              </a:rPr>
              <a:t>. So </a:t>
            </a:r>
            <a:r>
              <a:rPr lang="it-IT" altLang="ja-JP" sz="1200" dirty="0" err="1" smtClean="0">
                <a:latin typeface="Calibri" charset="0"/>
                <a:ea typeface="ＭＳ Ｐゴシック" charset="0"/>
                <a:cs typeface="Calibri" charset="0"/>
              </a:rPr>
              <a:t>we</a:t>
            </a:r>
            <a:r>
              <a:rPr lang="it-IT" sz="1200" dirty="0" err="1" smtClean="0">
                <a:latin typeface="Calibri" charset="0"/>
                <a:ea typeface="ＭＳ Ｐゴシック" charset="0"/>
                <a:cs typeface="Calibri" charset="0"/>
              </a:rPr>
              <a:t>’</a:t>
            </a:r>
            <a:r>
              <a:rPr lang="it-IT" altLang="ja-JP" sz="1200" dirty="0" err="1" smtClean="0">
                <a:latin typeface="Calibri" charset="0"/>
                <a:ea typeface="ＭＳ Ｐゴシック" charset="0"/>
                <a:cs typeface="Calibri" charset="0"/>
              </a:rPr>
              <a:t>ve</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got</a:t>
            </a:r>
            <a:r>
              <a:rPr lang="it-IT" altLang="ja-JP" sz="1200" dirty="0" smtClean="0">
                <a:latin typeface="Calibri" charset="0"/>
                <a:ea typeface="ＭＳ Ｐゴシック" charset="0"/>
                <a:cs typeface="Calibri" charset="0"/>
              </a:rPr>
              <a:t> a negative – a set of negative – </a:t>
            </a:r>
            <a:r>
              <a:rPr lang="it-IT" altLang="ja-JP" sz="1200" dirty="0" err="1" smtClean="0">
                <a:latin typeface="Calibri" charset="0"/>
                <a:ea typeface="ＭＳ Ｐゴシック" charset="0"/>
                <a:cs typeface="Calibri" charset="0"/>
              </a:rPr>
              <a:t>that</a:t>
            </a:r>
            <a:r>
              <a:rPr lang="it-IT" sz="1200" dirty="0" err="1" smtClean="0">
                <a:latin typeface="Calibri" charset="0"/>
                <a:ea typeface="ＭＳ Ｐゴシック" charset="0"/>
                <a:cs typeface="Calibri" charset="0"/>
              </a:rPr>
              <a:t>’</a:t>
            </a:r>
            <a:r>
              <a:rPr lang="it-IT" altLang="ja-JP" sz="1200" dirty="0" err="1" smtClean="0">
                <a:latin typeface="Calibri" charset="0"/>
                <a:ea typeface="ＭＳ Ｐゴシック" charset="0"/>
                <a:cs typeface="Calibri" charset="0"/>
              </a:rPr>
              <a:t>s</a:t>
            </a:r>
            <a:r>
              <a:rPr lang="it-IT" altLang="ja-JP" sz="1200" dirty="0" smtClean="0">
                <a:latin typeface="Calibri" charset="0"/>
                <a:ea typeface="ＭＳ Ｐゴシック" charset="0"/>
                <a:cs typeface="Calibri" charset="0"/>
              </a:rPr>
              <a:t> of the </a:t>
            </a:r>
            <a:r>
              <a:rPr lang="it-IT" altLang="ja-JP" sz="1200" dirty="0" err="1" smtClean="0">
                <a:latin typeface="Calibri" charset="0"/>
                <a:ea typeface="ＭＳ Ｐゴシック" charset="0"/>
                <a:cs typeface="Calibri" charset="0"/>
              </a:rPr>
              <a:t>highest</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possible</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quality</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except</a:t>
            </a:r>
            <a:r>
              <a:rPr lang="it-IT" altLang="ja-JP" sz="1200" dirty="0" smtClean="0">
                <a:latin typeface="Calibri" charset="0"/>
                <a:ea typeface="ＭＳ Ｐゴシック" charset="0"/>
                <a:cs typeface="Calibri" charset="0"/>
              </a:rPr>
              <a:t> IMAX.  </a:t>
            </a:r>
            <a:r>
              <a:rPr lang="it-IT" altLang="ja-JP" sz="1200" dirty="0" err="1" smtClean="0">
                <a:latin typeface="Calibri" charset="0"/>
                <a:ea typeface="ＭＳ Ｐゴシック" charset="0"/>
                <a:cs typeface="Calibri" charset="0"/>
              </a:rPr>
              <a:t>We</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didn</a:t>
            </a:r>
            <a:r>
              <a:rPr lang="it-IT" sz="1200" dirty="0" err="1" smtClean="0">
                <a:latin typeface="Calibri" charset="0"/>
                <a:ea typeface="ＭＳ Ｐゴシック" charset="0"/>
                <a:cs typeface="Calibri" charset="0"/>
              </a:rPr>
              <a:t>’</a:t>
            </a:r>
            <a:r>
              <a:rPr lang="it-IT" altLang="ja-JP" sz="1200" dirty="0" err="1" smtClean="0">
                <a:latin typeface="Calibri" charset="0"/>
                <a:ea typeface="ＭＳ Ｐゴシック" charset="0"/>
                <a:cs typeface="Calibri" charset="0"/>
              </a:rPr>
              <a:t>t</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feel</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that</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we</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were</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going</a:t>
            </a:r>
            <a:r>
              <a:rPr lang="it-IT" altLang="ja-JP" sz="1200" dirty="0" smtClean="0">
                <a:latin typeface="Calibri" charset="0"/>
                <a:ea typeface="ＭＳ Ｐゴシック" charset="0"/>
                <a:cs typeface="Calibri" charset="0"/>
              </a:rPr>
              <a:t> to be </a:t>
            </a:r>
            <a:r>
              <a:rPr lang="it-IT" altLang="ja-JP" sz="1200" dirty="0" err="1" smtClean="0">
                <a:latin typeface="Calibri" charset="0"/>
                <a:ea typeface="ＭＳ Ｐゴシック" charset="0"/>
                <a:cs typeface="Calibri" charset="0"/>
              </a:rPr>
              <a:t>able</a:t>
            </a:r>
            <a:r>
              <a:rPr lang="it-IT" altLang="ja-JP" sz="1200" dirty="0" smtClean="0">
                <a:latin typeface="Calibri" charset="0"/>
                <a:ea typeface="ＭＳ Ｐゴシック" charset="0"/>
                <a:cs typeface="Calibri" charset="0"/>
              </a:rPr>
              <a:t> to </a:t>
            </a:r>
            <a:r>
              <a:rPr lang="it-IT" altLang="ja-JP" sz="1200" dirty="0" err="1" smtClean="0">
                <a:latin typeface="Calibri" charset="0"/>
                <a:ea typeface="ＭＳ Ｐゴシック" charset="0"/>
                <a:cs typeface="Calibri" charset="0"/>
              </a:rPr>
              <a:t>shoot</a:t>
            </a:r>
            <a:r>
              <a:rPr lang="it-IT" altLang="ja-JP" sz="1200" dirty="0" smtClean="0">
                <a:latin typeface="Calibri" charset="0"/>
                <a:ea typeface="ＭＳ Ｐゴシック" charset="0"/>
                <a:cs typeface="Calibri" charset="0"/>
              </a:rPr>
              <a:t> in IMAX </a:t>
            </a:r>
            <a:r>
              <a:rPr lang="it-IT" altLang="ja-JP" sz="1200" dirty="0" err="1" smtClean="0">
                <a:latin typeface="Calibri" charset="0"/>
                <a:ea typeface="ＭＳ Ｐゴシック" charset="0"/>
                <a:cs typeface="Calibri" charset="0"/>
              </a:rPr>
              <a:t>because</a:t>
            </a:r>
            <a:r>
              <a:rPr lang="it-IT" altLang="ja-JP" sz="1200" dirty="0" smtClean="0">
                <a:latin typeface="Calibri" charset="0"/>
                <a:ea typeface="ＭＳ Ｐゴシック" charset="0"/>
                <a:cs typeface="Calibri" charset="0"/>
              </a:rPr>
              <a:t> of the </a:t>
            </a:r>
            <a:r>
              <a:rPr lang="it-IT" altLang="ja-JP" sz="1200" dirty="0" err="1" smtClean="0">
                <a:latin typeface="Calibri" charset="0"/>
                <a:ea typeface="ＭＳ Ｐゴシック" charset="0"/>
                <a:cs typeface="Calibri" charset="0"/>
              </a:rPr>
              <a:t>size</a:t>
            </a:r>
            <a:r>
              <a:rPr lang="it-IT" altLang="ja-JP" sz="1200" dirty="0" smtClean="0">
                <a:latin typeface="Calibri" charset="0"/>
                <a:ea typeface="ＭＳ Ｐゴシック" charset="0"/>
                <a:cs typeface="Calibri" charset="0"/>
              </a:rPr>
              <a:t> of the </a:t>
            </a:r>
            <a:r>
              <a:rPr lang="it-IT" altLang="ja-JP" sz="1200" dirty="0" err="1" smtClean="0">
                <a:latin typeface="Calibri" charset="0"/>
                <a:ea typeface="ＭＳ Ｐゴシック" charset="0"/>
                <a:cs typeface="Calibri" charset="0"/>
              </a:rPr>
              <a:t>cameras</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because</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this</a:t>
            </a:r>
            <a:r>
              <a:rPr lang="it-IT" altLang="ja-JP" sz="1200" dirty="0" smtClean="0">
                <a:latin typeface="Calibri" charset="0"/>
                <a:ea typeface="ＭＳ Ｐゴシック" charset="0"/>
                <a:cs typeface="Calibri" charset="0"/>
              </a:rPr>
              <a:t> film </a:t>
            </a:r>
            <a:r>
              <a:rPr lang="it-IT" altLang="ja-JP" sz="1200" dirty="0" err="1" smtClean="0">
                <a:latin typeface="Calibri" charset="0"/>
                <a:ea typeface="ＭＳ Ｐゴシック" charset="0"/>
                <a:cs typeface="Calibri" charset="0"/>
              </a:rPr>
              <a:t>given</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that</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it</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deals</a:t>
            </a:r>
            <a:r>
              <a:rPr lang="it-IT" altLang="ja-JP" sz="1200" dirty="0" smtClean="0">
                <a:latin typeface="Calibri" charset="0"/>
                <a:ea typeface="ＭＳ Ｐゴシック" charset="0"/>
                <a:cs typeface="Calibri" charset="0"/>
              </a:rPr>
              <a:t> with a </a:t>
            </a:r>
            <a:r>
              <a:rPr lang="it-IT" altLang="ja-JP" sz="1200" dirty="0" err="1" smtClean="0">
                <a:latin typeface="Calibri" charset="0"/>
                <a:ea typeface="ＭＳ Ｐゴシック" charset="0"/>
                <a:cs typeface="Calibri" charset="0"/>
              </a:rPr>
              <a:t>potentially</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surreal</a:t>
            </a:r>
            <a:r>
              <a:rPr lang="it-IT" altLang="ja-JP" sz="1200" dirty="0" smtClean="0">
                <a:latin typeface="Calibri" charset="0"/>
                <a:ea typeface="ＭＳ Ｐゴシック" charset="0"/>
                <a:cs typeface="Calibri" charset="0"/>
              </a:rPr>
              <a:t> area, the nature of </a:t>
            </a:r>
            <a:r>
              <a:rPr lang="it-IT" altLang="ja-JP" sz="1200" dirty="0" err="1" smtClean="0">
                <a:latin typeface="Calibri" charset="0"/>
                <a:ea typeface="ＭＳ Ｐゴシック" charset="0"/>
                <a:cs typeface="Calibri" charset="0"/>
              </a:rPr>
              <a:t>dreams</a:t>
            </a:r>
            <a:r>
              <a:rPr lang="it-IT" altLang="ja-JP" sz="1200" dirty="0" smtClean="0">
                <a:latin typeface="Calibri" charset="0"/>
                <a:ea typeface="ＭＳ Ｐゴシック" charset="0"/>
                <a:cs typeface="Calibri" charset="0"/>
              </a:rPr>
              <a:t> and so </a:t>
            </a:r>
            <a:r>
              <a:rPr lang="it-IT" altLang="ja-JP" sz="1200" dirty="0" err="1" smtClean="0">
                <a:latin typeface="Calibri" charset="0"/>
                <a:ea typeface="ＭＳ Ｐゴシック" charset="0"/>
                <a:cs typeface="Calibri" charset="0"/>
              </a:rPr>
              <a:t>forth</a:t>
            </a:r>
            <a:r>
              <a:rPr lang="it-IT" altLang="ja-JP" sz="1200" dirty="0" smtClean="0">
                <a:latin typeface="Calibri" charset="0"/>
                <a:ea typeface="ＭＳ Ｐゴシック" charset="0"/>
                <a:cs typeface="Calibri" charset="0"/>
              </a:rPr>
              <a:t>, I </a:t>
            </a:r>
            <a:r>
              <a:rPr lang="it-IT" altLang="ja-JP" sz="1200" dirty="0" err="1" smtClean="0">
                <a:latin typeface="Calibri" charset="0"/>
                <a:ea typeface="ＭＳ Ｐゴシック" charset="0"/>
                <a:cs typeface="Calibri" charset="0"/>
              </a:rPr>
              <a:t>wanted</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it</a:t>
            </a:r>
            <a:r>
              <a:rPr lang="it-IT" altLang="ja-JP" sz="1200" dirty="0" smtClean="0">
                <a:latin typeface="Calibri" charset="0"/>
                <a:ea typeface="ＭＳ Ｐゴシック" charset="0"/>
                <a:cs typeface="Calibri" charset="0"/>
              </a:rPr>
              <a:t> to be </a:t>
            </a:r>
            <a:r>
              <a:rPr lang="it-IT" altLang="ja-JP" sz="1200" dirty="0" err="1" smtClean="0">
                <a:latin typeface="Calibri" charset="0"/>
                <a:ea typeface="ＭＳ Ｐゴシック" charset="0"/>
                <a:cs typeface="Calibri" charset="0"/>
              </a:rPr>
              <a:t>as</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realistic</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as</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possible</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Not</a:t>
            </a:r>
            <a:r>
              <a:rPr lang="it-IT" altLang="ja-JP" sz="1200" dirty="0" smtClean="0">
                <a:latin typeface="Calibri" charset="0"/>
                <a:ea typeface="ＭＳ Ｐゴシック" charset="0"/>
                <a:cs typeface="Calibri" charset="0"/>
              </a:rPr>
              <a:t> be </a:t>
            </a:r>
            <a:r>
              <a:rPr lang="it-IT" altLang="ja-JP" sz="1200" dirty="0" err="1" smtClean="0">
                <a:latin typeface="Calibri" charset="0"/>
                <a:ea typeface="ＭＳ Ｐゴシック" charset="0"/>
                <a:cs typeface="Calibri" charset="0"/>
              </a:rPr>
              <a:t>bound</a:t>
            </a:r>
            <a:r>
              <a:rPr lang="it-IT" altLang="ja-JP" sz="1200" dirty="0" smtClean="0">
                <a:latin typeface="Calibri" charset="0"/>
                <a:ea typeface="ＭＳ Ｐゴシック" charset="0"/>
                <a:cs typeface="Calibri" charset="0"/>
              </a:rPr>
              <a:t> by the scale of </a:t>
            </a:r>
            <a:r>
              <a:rPr lang="it-IT" altLang="ja-JP" sz="1200" dirty="0" err="1" smtClean="0">
                <a:latin typeface="Calibri" charset="0"/>
                <a:ea typeface="ＭＳ Ｐゴシック" charset="0"/>
                <a:cs typeface="Calibri" charset="0"/>
              </a:rPr>
              <a:t>those</a:t>
            </a:r>
            <a:r>
              <a:rPr lang="it-IT" altLang="ja-JP" sz="1200" dirty="0" smtClean="0">
                <a:latin typeface="Calibri" charset="0"/>
                <a:ea typeface="ＭＳ Ｐゴシック" charset="0"/>
                <a:cs typeface="Calibri" charset="0"/>
              </a:rPr>
              <a:t> IMAX </a:t>
            </a:r>
            <a:r>
              <a:rPr lang="it-IT" altLang="ja-JP" sz="1200" dirty="0" err="1" smtClean="0">
                <a:latin typeface="Calibri" charset="0"/>
                <a:ea typeface="ＭＳ Ｐゴシック" charset="0"/>
                <a:cs typeface="Calibri" charset="0"/>
              </a:rPr>
              <a:t>cameras</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even</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though</a:t>
            </a:r>
            <a:r>
              <a:rPr lang="it-IT" altLang="ja-JP" sz="1200" dirty="0" smtClean="0">
                <a:latin typeface="Calibri" charset="0"/>
                <a:ea typeface="ＭＳ Ｐゴシック" charset="0"/>
                <a:cs typeface="Calibri" charset="0"/>
              </a:rPr>
              <a:t> I love the format </a:t>
            </a:r>
            <a:r>
              <a:rPr lang="it-IT" altLang="ja-JP" sz="1200" dirty="0" err="1" smtClean="0">
                <a:latin typeface="Calibri" charset="0"/>
                <a:ea typeface="ＭＳ Ｐゴシック" charset="0"/>
                <a:cs typeface="Calibri" charset="0"/>
              </a:rPr>
              <a:t>dearly</a:t>
            </a:r>
            <a:r>
              <a:rPr lang="it-IT" altLang="ja-JP" sz="1200" dirty="0" smtClean="0">
                <a:latin typeface="Calibri" charset="0"/>
                <a:ea typeface="ＭＳ Ｐゴシック" charset="0"/>
                <a:cs typeface="Calibri" charset="0"/>
              </a:rPr>
              <a:t>. So </a:t>
            </a:r>
            <a:r>
              <a:rPr lang="it-IT" altLang="ja-JP" sz="1200" dirty="0" err="1" smtClean="0">
                <a:latin typeface="Calibri" charset="0"/>
                <a:ea typeface="ＭＳ Ｐゴシック" charset="0"/>
                <a:cs typeface="Calibri" charset="0"/>
              </a:rPr>
              <a:t>we</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went</a:t>
            </a:r>
            <a:r>
              <a:rPr lang="it-IT" altLang="ja-JP" sz="1200" dirty="0" smtClean="0">
                <a:latin typeface="Calibri" charset="0"/>
                <a:ea typeface="ＭＳ Ｐゴシック" charset="0"/>
                <a:cs typeface="Calibri" charset="0"/>
              </a:rPr>
              <a:t> to the </a:t>
            </a:r>
            <a:r>
              <a:rPr lang="it-IT" altLang="ja-JP" sz="1200" dirty="0" err="1" smtClean="0">
                <a:latin typeface="Calibri" charset="0"/>
                <a:ea typeface="ＭＳ Ｐゴシック" charset="0"/>
                <a:cs typeface="Calibri" charset="0"/>
              </a:rPr>
              <a:t>next</a:t>
            </a:r>
            <a:r>
              <a:rPr lang="it-IT" altLang="ja-JP" sz="1200" dirty="0" smtClean="0">
                <a:latin typeface="Calibri" charset="0"/>
                <a:ea typeface="ＭＳ Ｐゴシック" charset="0"/>
                <a:cs typeface="Calibri" charset="0"/>
              </a:rPr>
              <a:t> best </a:t>
            </a:r>
            <a:r>
              <a:rPr lang="it-IT" altLang="ja-JP" sz="1200" dirty="0" err="1" smtClean="0">
                <a:latin typeface="Calibri" charset="0"/>
                <a:ea typeface="ＭＳ Ｐゴシック" charset="0"/>
                <a:cs typeface="Calibri" charset="0"/>
              </a:rPr>
              <a:t>thing</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which</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was</a:t>
            </a:r>
            <a:r>
              <a:rPr lang="it-IT" altLang="ja-JP" sz="1200" dirty="0" smtClean="0">
                <a:latin typeface="Calibri" charset="0"/>
                <a:ea typeface="ＭＳ Ｐゴシック" charset="0"/>
                <a:cs typeface="Calibri" charset="0"/>
              </a:rPr>
              <a:t> 65mm. So </a:t>
            </a:r>
            <a:r>
              <a:rPr lang="it-IT" altLang="ja-JP" sz="1200" dirty="0" err="1" smtClean="0">
                <a:latin typeface="Calibri" charset="0"/>
                <a:ea typeface="ＭＳ Ｐゴシック" charset="0"/>
                <a:cs typeface="Calibri" charset="0"/>
              </a:rPr>
              <a:t>we</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have</a:t>
            </a:r>
            <a:r>
              <a:rPr lang="it-IT" altLang="ja-JP" sz="1200" dirty="0" smtClean="0">
                <a:latin typeface="Calibri" charset="0"/>
                <a:ea typeface="ＭＳ Ｐゴシック" charset="0"/>
                <a:cs typeface="Calibri" charset="0"/>
              </a:rPr>
              <a:t> the </a:t>
            </a:r>
            <a:r>
              <a:rPr lang="it-IT" altLang="ja-JP" sz="1200" dirty="0" err="1" smtClean="0">
                <a:latin typeface="Calibri" charset="0"/>
                <a:ea typeface="ＭＳ Ｐゴシック" charset="0"/>
                <a:cs typeface="Calibri" charset="0"/>
              </a:rPr>
              <a:t>highest</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quality</a:t>
            </a:r>
            <a:r>
              <a:rPr lang="it-IT" altLang="ja-JP" sz="1200" dirty="0" smtClean="0">
                <a:latin typeface="Calibri" charset="0"/>
                <a:ea typeface="ＭＳ Ｐゴシック" charset="0"/>
                <a:cs typeface="Calibri" charset="0"/>
              </a:rPr>
              <a:t> image of </a:t>
            </a:r>
            <a:r>
              <a:rPr lang="it-IT" altLang="ja-JP" sz="1200" dirty="0" err="1" smtClean="0">
                <a:latin typeface="Calibri" charset="0"/>
                <a:ea typeface="ＭＳ Ｐゴシック" charset="0"/>
                <a:cs typeface="Calibri" charset="0"/>
              </a:rPr>
              <a:t>any</a:t>
            </a:r>
            <a:r>
              <a:rPr lang="it-IT" altLang="ja-JP" sz="1200" dirty="0" smtClean="0">
                <a:latin typeface="Calibri" charset="0"/>
                <a:ea typeface="ＭＳ Ｐゴシック" charset="0"/>
                <a:cs typeface="Calibri" charset="0"/>
              </a:rPr>
              <a:t> film </a:t>
            </a:r>
            <a:r>
              <a:rPr lang="it-IT" altLang="ja-JP" sz="1200" dirty="0" err="1" smtClean="0">
                <a:latin typeface="Calibri" charset="0"/>
                <a:ea typeface="ＭＳ Ｐゴシック" charset="0"/>
                <a:cs typeface="Calibri" charset="0"/>
              </a:rPr>
              <a:t>that</a:t>
            </a:r>
            <a:r>
              <a:rPr lang="it-IT" sz="1200" dirty="0" err="1" smtClean="0">
                <a:latin typeface="Calibri" charset="0"/>
                <a:ea typeface="ＭＳ Ｐゴシック" charset="0"/>
                <a:cs typeface="Calibri" charset="0"/>
              </a:rPr>
              <a:t>’</a:t>
            </a:r>
            <a:r>
              <a:rPr lang="it-IT" altLang="ja-JP" sz="1200" dirty="0" err="1" smtClean="0">
                <a:latin typeface="Calibri" charset="0"/>
                <a:ea typeface="ＭＳ Ｐゴシック" charset="0"/>
                <a:cs typeface="Calibri" charset="0"/>
              </a:rPr>
              <a:t>s</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being</a:t>
            </a:r>
            <a:r>
              <a:rPr lang="it-IT" altLang="ja-JP" sz="1200" dirty="0" smtClean="0">
                <a:latin typeface="Calibri" charset="0"/>
                <a:ea typeface="ＭＳ Ｐゴシック" charset="0"/>
                <a:cs typeface="Calibri" charset="0"/>
              </a:rPr>
              <a:t> made and </a:t>
            </a:r>
            <a:r>
              <a:rPr lang="it-IT" altLang="ja-JP" sz="1200" dirty="0" err="1" smtClean="0">
                <a:latin typeface="Calibri" charset="0"/>
                <a:ea typeface="ＭＳ Ｐゴシック" charset="0"/>
                <a:cs typeface="Calibri" charset="0"/>
              </a:rPr>
              <a:t>that</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allows</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us</a:t>
            </a:r>
            <a:r>
              <a:rPr lang="it-IT" altLang="ja-JP" sz="1200" dirty="0" smtClean="0">
                <a:latin typeface="Calibri" charset="0"/>
                <a:ea typeface="ＭＳ Ｐゴシック" charset="0"/>
                <a:cs typeface="Calibri" charset="0"/>
              </a:rPr>
              <a:t> to </a:t>
            </a:r>
            <a:r>
              <a:rPr lang="it-IT" altLang="ja-JP" sz="1200" dirty="0" err="1" smtClean="0">
                <a:latin typeface="Calibri" charset="0"/>
                <a:ea typeface="ＭＳ Ｐゴシック" charset="0"/>
                <a:cs typeface="Calibri" charset="0"/>
              </a:rPr>
              <a:t>reformat</a:t>
            </a:r>
            <a:r>
              <a:rPr lang="it-IT" altLang="ja-JP" sz="1200" dirty="0" smtClean="0">
                <a:latin typeface="Calibri" charset="0"/>
                <a:ea typeface="ＭＳ Ｐゴシック" charset="0"/>
                <a:cs typeface="Calibri" charset="0"/>
              </a:rPr>
              <a:t> the film for </a:t>
            </a:r>
            <a:r>
              <a:rPr lang="it-IT" altLang="ja-JP" sz="1200" dirty="0" err="1" smtClean="0">
                <a:latin typeface="Calibri" charset="0"/>
                <a:ea typeface="ＭＳ Ｐゴシック" charset="0"/>
                <a:cs typeface="Calibri" charset="0"/>
              </a:rPr>
              <a:t>any</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distribution</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form</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that</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we</a:t>
            </a:r>
            <a:r>
              <a:rPr lang="it-IT" sz="1200" dirty="0" err="1" smtClean="0">
                <a:latin typeface="Calibri" charset="0"/>
                <a:ea typeface="ＭＳ Ｐゴシック" charset="0"/>
                <a:cs typeface="Calibri" charset="0"/>
              </a:rPr>
              <a:t>’</a:t>
            </a:r>
            <a:r>
              <a:rPr lang="it-IT" altLang="ja-JP" sz="1200" dirty="0" err="1" smtClean="0">
                <a:latin typeface="Calibri" charset="0"/>
                <a:ea typeface="ＭＳ Ｐゴシック" charset="0"/>
                <a:cs typeface="Calibri" charset="0"/>
              </a:rPr>
              <a:t>d</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like</a:t>
            </a:r>
            <a:r>
              <a:rPr lang="it-IT" altLang="ja-JP" sz="1200" dirty="0" smtClean="0">
                <a:latin typeface="Calibri" charset="0"/>
                <a:ea typeface="ＭＳ Ｐゴシック" charset="0"/>
                <a:cs typeface="Calibri" charset="0"/>
              </a:rPr>
              <a:t> to put </a:t>
            </a:r>
            <a:r>
              <a:rPr lang="it-IT" altLang="ja-JP" sz="1200" dirty="0" err="1" smtClean="0">
                <a:latin typeface="Calibri" charset="0"/>
                <a:ea typeface="ＭＳ Ｐゴシック" charset="0"/>
                <a:cs typeface="Calibri" charset="0"/>
              </a:rPr>
              <a:t>it</a:t>
            </a:r>
            <a:r>
              <a:rPr lang="it-IT" altLang="ja-JP" sz="1200" dirty="0" smtClean="0">
                <a:latin typeface="Calibri" charset="0"/>
                <a:ea typeface="ＭＳ Ｐゴシック" charset="0"/>
                <a:cs typeface="Calibri" charset="0"/>
              </a:rPr>
              <a:t> in. </a:t>
            </a:r>
            <a:r>
              <a:rPr lang="it-IT" altLang="ja-JP" sz="1200" dirty="0" err="1" smtClean="0">
                <a:latin typeface="Calibri" charset="0"/>
                <a:ea typeface="ＭＳ Ｐゴシック" charset="0"/>
                <a:cs typeface="Calibri" charset="0"/>
              </a:rPr>
              <a:t>We</a:t>
            </a:r>
            <a:r>
              <a:rPr lang="it-IT" sz="1200" dirty="0" err="1" smtClean="0">
                <a:latin typeface="Calibri" charset="0"/>
                <a:ea typeface="ＭＳ Ｐゴシック" charset="0"/>
                <a:cs typeface="Calibri" charset="0"/>
              </a:rPr>
              <a:t>’</a:t>
            </a:r>
            <a:r>
              <a:rPr lang="it-IT" altLang="ja-JP" sz="1200" dirty="0" err="1" smtClean="0">
                <a:latin typeface="Calibri" charset="0"/>
                <a:ea typeface="ＭＳ Ｐゴシック" charset="0"/>
                <a:cs typeface="Calibri" charset="0"/>
              </a:rPr>
              <a:t>re</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definitely</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going</a:t>
            </a:r>
            <a:r>
              <a:rPr lang="it-IT" altLang="ja-JP" sz="1200" dirty="0" smtClean="0">
                <a:latin typeface="Calibri" charset="0"/>
                <a:ea typeface="ＭＳ Ｐゴシック" charset="0"/>
                <a:cs typeface="Calibri" charset="0"/>
              </a:rPr>
              <a:t> to do an IMAX release. </a:t>
            </a:r>
            <a:r>
              <a:rPr lang="it-IT" altLang="ja-JP" sz="1200" dirty="0" err="1" smtClean="0">
                <a:latin typeface="Calibri" charset="0"/>
                <a:ea typeface="ＭＳ Ｐゴシック" charset="0"/>
                <a:cs typeface="Calibri" charset="0"/>
              </a:rPr>
              <a:t>We</a:t>
            </a:r>
            <a:r>
              <a:rPr lang="it-IT" sz="1200" dirty="0" err="1" smtClean="0">
                <a:latin typeface="Calibri" charset="0"/>
                <a:ea typeface="ＭＳ Ｐゴシック" charset="0"/>
                <a:cs typeface="Calibri" charset="0"/>
              </a:rPr>
              <a:t>’</a:t>
            </a:r>
            <a:r>
              <a:rPr lang="it-IT" altLang="ja-JP" sz="1200" dirty="0" err="1" smtClean="0">
                <a:latin typeface="Calibri" charset="0"/>
                <a:ea typeface="ＭＳ Ｐゴシック" charset="0"/>
                <a:cs typeface="Calibri" charset="0"/>
              </a:rPr>
              <a:t>re</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excited</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about</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doing</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that</a:t>
            </a:r>
            <a:r>
              <a:rPr lang="it-IT" altLang="ja-JP" sz="1200" dirty="0" smtClean="0">
                <a:latin typeface="Calibri" charset="0"/>
                <a:ea typeface="ＭＳ Ｐゴシック" charset="0"/>
                <a:cs typeface="Calibri" charset="0"/>
              </a:rPr>
              <a:t> and </a:t>
            </a:r>
            <a:r>
              <a:rPr lang="it-IT" altLang="ja-JP" sz="1200" dirty="0" err="1" smtClean="0">
                <a:latin typeface="Calibri" charset="0"/>
                <a:ea typeface="ＭＳ Ｐゴシック" charset="0"/>
                <a:cs typeface="Calibri" charset="0"/>
              </a:rPr>
              <a:t>using</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our</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original</a:t>
            </a:r>
            <a:r>
              <a:rPr lang="it-IT" altLang="ja-JP" sz="1200" dirty="0" smtClean="0">
                <a:latin typeface="Calibri" charset="0"/>
                <a:ea typeface="ＭＳ Ｐゴシック" charset="0"/>
                <a:cs typeface="Calibri" charset="0"/>
              </a:rPr>
              <a:t> negative 65mm </a:t>
            </a:r>
            <a:r>
              <a:rPr lang="it-IT" altLang="ja-JP" sz="1200" dirty="0" err="1" smtClean="0">
                <a:latin typeface="Calibri" charset="0"/>
                <a:ea typeface="ＭＳ Ｐゴシック" charset="0"/>
                <a:cs typeface="Calibri" charset="0"/>
              </a:rPr>
              <a:t>photography</a:t>
            </a:r>
            <a:r>
              <a:rPr lang="it-IT" altLang="ja-JP" sz="1200" dirty="0" smtClean="0">
                <a:latin typeface="Calibri" charset="0"/>
                <a:ea typeface="ＭＳ Ｐゴシック" charset="0"/>
                <a:cs typeface="Calibri" charset="0"/>
              </a:rPr>
              <a:t> to </a:t>
            </a:r>
            <a:r>
              <a:rPr lang="it-IT" altLang="ja-JP" sz="1200" dirty="0" err="1" smtClean="0">
                <a:latin typeface="Calibri" charset="0"/>
                <a:ea typeface="ＭＳ Ｐゴシック" charset="0"/>
                <a:cs typeface="Calibri" charset="0"/>
              </a:rPr>
              <a:t>maximize</a:t>
            </a:r>
            <a:r>
              <a:rPr lang="it-IT" altLang="ja-JP" sz="1200" dirty="0" smtClean="0">
                <a:latin typeface="Calibri" charset="0"/>
                <a:ea typeface="ＭＳ Ｐゴシック" charset="0"/>
                <a:cs typeface="Calibri" charset="0"/>
              </a:rPr>
              <a:t> the </a:t>
            </a:r>
            <a:r>
              <a:rPr lang="it-IT" altLang="ja-JP" sz="1200" dirty="0" err="1" smtClean="0">
                <a:latin typeface="Calibri" charset="0"/>
                <a:ea typeface="ＭＳ Ｐゴシック" charset="0"/>
                <a:cs typeface="Calibri" charset="0"/>
              </a:rPr>
              <a:t>effect</a:t>
            </a:r>
            <a:r>
              <a:rPr lang="it-IT" altLang="ja-JP" sz="1200" dirty="0" smtClean="0">
                <a:latin typeface="Calibri" charset="0"/>
                <a:ea typeface="ＭＳ Ｐゴシック" charset="0"/>
                <a:cs typeface="Calibri" charset="0"/>
              </a:rPr>
              <a:t> of </a:t>
            </a:r>
            <a:r>
              <a:rPr lang="it-IT" altLang="ja-JP" sz="1200" dirty="0" err="1" smtClean="0">
                <a:latin typeface="Calibri" charset="0"/>
                <a:ea typeface="ＭＳ Ｐゴシック" charset="0"/>
                <a:cs typeface="Calibri" charset="0"/>
              </a:rPr>
              <a:t>that</a:t>
            </a:r>
            <a:r>
              <a:rPr lang="it-IT" altLang="ja-JP" sz="1200" dirty="0" smtClean="0">
                <a:latin typeface="Calibri" charset="0"/>
                <a:ea typeface="ＭＳ Ｐゴシック" charset="0"/>
                <a:cs typeface="Calibri" charset="0"/>
              </a:rPr>
              <a:t> release</a:t>
            </a:r>
            <a:r>
              <a:rPr lang="it-IT" altLang="ja-JP" sz="1200" b="1" dirty="0" smtClean="0">
                <a:latin typeface="Calibri" charset="0"/>
                <a:ea typeface="ＭＳ Ｐゴシック" charset="0"/>
                <a:cs typeface="Calibri" charset="0"/>
              </a:rPr>
              <a:t>. 3D I </a:t>
            </a:r>
            <a:r>
              <a:rPr lang="it-IT" altLang="ja-JP" sz="1200" b="1" dirty="0" err="1" smtClean="0">
                <a:latin typeface="Calibri" charset="0"/>
                <a:ea typeface="ＭＳ Ｐゴシック" charset="0"/>
                <a:cs typeface="Calibri" charset="0"/>
              </a:rPr>
              <a:t>think</a:t>
            </a:r>
            <a:r>
              <a:rPr lang="it-IT" altLang="ja-JP" sz="1200" b="1" dirty="0" smtClean="0">
                <a:latin typeface="Calibri" charset="0"/>
                <a:ea typeface="ＭＳ Ｐゴシック" charset="0"/>
                <a:cs typeface="Calibri" charset="0"/>
              </a:rPr>
              <a:t> </a:t>
            </a:r>
            <a:r>
              <a:rPr lang="it-IT" altLang="ja-JP" sz="1200" b="1" dirty="0" err="1" smtClean="0">
                <a:latin typeface="Calibri" charset="0"/>
                <a:ea typeface="ＭＳ Ｐゴシック" charset="0"/>
                <a:cs typeface="Calibri" charset="0"/>
              </a:rPr>
              <a:t>is</a:t>
            </a:r>
            <a:r>
              <a:rPr lang="it-IT" altLang="ja-JP" sz="1200" b="1" dirty="0" smtClean="0">
                <a:latin typeface="Calibri" charset="0"/>
                <a:ea typeface="ＭＳ Ｐゴシック" charset="0"/>
                <a:cs typeface="Calibri" charset="0"/>
              </a:rPr>
              <a:t> an </a:t>
            </a:r>
            <a:r>
              <a:rPr lang="it-IT" altLang="ja-JP" sz="1200" b="1" dirty="0" err="1" smtClean="0">
                <a:latin typeface="Calibri" charset="0"/>
                <a:ea typeface="ＭＳ Ｐゴシック" charset="0"/>
                <a:cs typeface="Calibri" charset="0"/>
              </a:rPr>
              <a:t>interesting</a:t>
            </a:r>
            <a:r>
              <a:rPr lang="it-IT" altLang="ja-JP" sz="1200" b="1" dirty="0" smtClean="0">
                <a:latin typeface="Calibri" charset="0"/>
                <a:ea typeface="ＭＳ Ｐゴシック" charset="0"/>
                <a:cs typeface="Calibri" charset="0"/>
              </a:rPr>
              <a:t> </a:t>
            </a:r>
            <a:r>
              <a:rPr lang="it-IT" altLang="ja-JP" sz="1200" b="1" dirty="0" err="1" smtClean="0">
                <a:latin typeface="Calibri" charset="0"/>
                <a:ea typeface="ＭＳ Ｐゴシック" charset="0"/>
                <a:cs typeface="Calibri" charset="0"/>
              </a:rPr>
              <a:t>development</a:t>
            </a:r>
            <a:r>
              <a:rPr lang="it-IT" altLang="ja-JP" sz="1200" b="1" dirty="0" smtClean="0">
                <a:latin typeface="Calibri" charset="0"/>
                <a:ea typeface="ＭＳ Ｐゴシック" charset="0"/>
                <a:cs typeface="Calibri" charset="0"/>
              </a:rPr>
              <a:t> in </a:t>
            </a:r>
            <a:r>
              <a:rPr lang="it-IT" altLang="ja-JP" sz="1200" b="1" dirty="0" err="1" smtClean="0">
                <a:latin typeface="Calibri" charset="0"/>
                <a:ea typeface="ＭＳ Ｐゴシック" charset="0"/>
                <a:cs typeface="Calibri" charset="0"/>
              </a:rPr>
              <a:t>movies</a:t>
            </a:r>
            <a:r>
              <a:rPr lang="it-IT" altLang="ja-JP" sz="1200" b="1" dirty="0" smtClean="0">
                <a:latin typeface="Calibri" charset="0"/>
                <a:ea typeface="ＭＳ Ｐゴシック" charset="0"/>
                <a:cs typeface="Calibri" charset="0"/>
              </a:rPr>
              <a:t> or the </a:t>
            </a:r>
            <a:r>
              <a:rPr lang="it-IT" altLang="ja-JP" sz="1200" b="1" dirty="0" err="1" smtClean="0">
                <a:latin typeface="Calibri" charset="0"/>
                <a:ea typeface="ＭＳ Ｐゴシック" charset="0"/>
                <a:cs typeface="Calibri" charset="0"/>
              </a:rPr>
              <a:t>resurgence</a:t>
            </a:r>
            <a:r>
              <a:rPr lang="it-IT" altLang="ja-JP" sz="1200" b="1" dirty="0" smtClean="0">
                <a:latin typeface="Calibri" charset="0"/>
                <a:ea typeface="ＭＳ Ｐゴシック" charset="0"/>
                <a:cs typeface="Calibri" charset="0"/>
              </a:rPr>
              <a:t> of 3D. </a:t>
            </a:r>
            <a:r>
              <a:rPr lang="it-IT" altLang="ja-JP" sz="1200" b="1" dirty="0" err="1" smtClean="0">
                <a:latin typeface="Calibri" charset="0"/>
                <a:ea typeface="ＭＳ Ｐゴシック" charset="0"/>
                <a:cs typeface="Calibri" charset="0"/>
              </a:rPr>
              <a:t>It</a:t>
            </a:r>
            <a:r>
              <a:rPr lang="it-IT" sz="1200" b="1" dirty="0" err="1" smtClean="0">
                <a:latin typeface="Calibri" charset="0"/>
                <a:ea typeface="ＭＳ Ｐゴシック" charset="0"/>
                <a:cs typeface="Calibri" charset="0"/>
              </a:rPr>
              <a:t>’</a:t>
            </a:r>
            <a:r>
              <a:rPr lang="it-IT" altLang="ja-JP" sz="1200" b="1" dirty="0" err="1" smtClean="0">
                <a:latin typeface="Calibri" charset="0"/>
                <a:ea typeface="ＭＳ Ｐゴシック" charset="0"/>
                <a:cs typeface="Calibri" charset="0"/>
              </a:rPr>
              <a:t>s</a:t>
            </a:r>
            <a:r>
              <a:rPr lang="it-IT" altLang="ja-JP" sz="1200" b="1" dirty="0" smtClean="0">
                <a:latin typeface="Calibri" charset="0"/>
                <a:ea typeface="ＭＳ Ｐゴシック" charset="0"/>
                <a:cs typeface="Calibri" charset="0"/>
              </a:rPr>
              <a:t> </a:t>
            </a:r>
            <a:r>
              <a:rPr lang="it-IT" altLang="ja-JP" sz="1200" b="1" dirty="0" err="1" smtClean="0">
                <a:latin typeface="Calibri" charset="0"/>
                <a:ea typeface="ＭＳ Ｐゴシック" charset="0"/>
                <a:cs typeface="Calibri" charset="0"/>
              </a:rPr>
              <a:t>something</a:t>
            </a:r>
            <a:r>
              <a:rPr lang="it-IT" altLang="ja-JP" sz="1200" b="1" dirty="0" smtClean="0">
                <a:latin typeface="Calibri" charset="0"/>
                <a:ea typeface="ＭＳ Ｐゴシック" charset="0"/>
                <a:cs typeface="Calibri" charset="0"/>
              </a:rPr>
              <a:t> </a:t>
            </a:r>
            <a:r>
              <a:rPr lang="it-IT" altLang="ja-JP" sz="1200" b="1" dirty="0" err="1" smtClean="0">
                <a:latin typeface="Calibri" charset="0"/>
                <a:ea typeface="ＭＳ Ｐゴシック" charset="0"/>
                <a:cs typeface="Calibri" charset="0"/>
              </a:rPr>
              <a:t>we</a:t>
            </a:r>
            <a:r>
              <a:rPr lang="it-IT" sz="1200" b="1" dirty="0" err="1" smtClean="0">
                <a:latin typeface="Calibri" charset="0"/>
                <a:ea typeface="ＭＳ Ｐゴシック" charset="0"/>
                <a:cs typeface="Calibri" charset="0"/>
              </a:rPr>
              <a:t>’</a:t>
            </a:r>
            <a:r>
              <a:rPr lang="it-IT" altLang="ja-JP" sz="1200" b="1" dirty="0" err="1" smtClean="0">
                <a:latin typeface="Calibri" charset="0"/>
                <a:ea typeface="ＭＳ Ｐゴシック" charset="0"/>
                <a:cs typeface="Calibri" charset="0"/>
              </a:rPr>
              <a:t>re</a:t>
            </a:r>
            <a:r>
              <a:rPr lang="it-IT" altLang="ja-JP" sz="1200" b="1" dirty="0" smtClean="0">
                <a:latin typeface="Calibri" charset="0"/>
                <a:ea typeface="ＭＳ Ｐゴシック" charset="0"/>
                <a:cs typeface="Calibri" charset="0"/>
              </a:rPr>
              <a:t> </a:t>
            </a:r>
            <a:r>
              <a:rPr lang="it-IT" altLang="ja-JP" sz="1200" b="1" dirty="0" err="1" smtClean="0">
                <a:latin typeface="Calibri" charset="0"/>
                <a:ea typeface="ＭＳ Ｐゴシック" charset="0"/>
                <a:cs typeface="Calibri" charset="0"/>
              </a:rPr>
              <a:t>looking</a:t>
            </a:r>
            <a:r>
              <a:rPr lang="it-IT" altLang="ja-JP" sz="1200" b="1" dirty="0" smtClean="0">
                <a:latin typeface="Calibri" charset="0"/>
                <a:ea typeface="ＭＳ Ｐゴシック" charset="0"/>
                <a:cs typeface="Calibri" charset="0"/>
              </a:rPr>
              <a:t> </a:t>
            </a:r>
            <a:r>
              <a:rPr lang="it-IT" altLang="ja-JP" sz="1200" b="1" dirty="0" err="1" smtClean="0">
                <a:latin typeface="Calibri" charset="0"/>
                <a:ea typeface="ＭＳ Ｐゴシック" charset="0"/>
                <a:cs typeface="Calibri" charset="0"/>
              </a:rPr>
              <a:t>at</a:t>
            </a:r>
            <a:r>
              <a:rPr lang="it-IT" altLang="ja-JP" sz="1200" b="1" dirty="0" smtClean="0">
                <a:latin typeface="Calibri" charset="0"/>
                <a:ea typeface="ＭＳ Ｐゴシック" charset="0"/>
                <a:cs typeface="Calibri" charset="0"/>
              </a:rPr>
              <a:t> and </a:t>
            </a:r>
            <a:r>
              <a:rPr lang="it-IT" altLang="ja-JP" sz="1200" b="1" dirty="0" err="1" smtClean="0">
                <a:latin typeface="Calibri" charset="0"/>
                <a:ea typeface="ＭＳ Ｐゴシック" charset="0"/>
                <a:cs typeface="Calibri" charset="0"/>
              </a:rPr>
              <a:t>watching</a:t>
            </a:r>
            <a:r>
              <a:rPr lang="it-IT" altLang="ja-JP" sz="1200" b="1" dirty="0" smtClean="0">
                <a:latin typeface="Calibri" charset="0"/>
                <a:ea typeface="ＭＳ Ｐゴシック" charset="0"/>
                <a:cs typeface="Calibri" charset="0"/>
              </a:rPr>
              <a:t>. </a:t>
            </a:r>
            <a:r>
              <a:rPr lang="it-IT" altLang="ja-JP" sz="1200" b="1" dirty="0" err="1" smtClean="0">
                <a:latin typeface="Calibri" charset="0"/>
                <a:ea typeface="ＭＳ Ｐゴシック" charset="0"/>
                <a:cs typeface="Calibri" charset="0"/>
              </a:rPr>
              <a:t>There</a:t>
            </a:r>
            <a:r>
              <a:rPr lang="it-IT" altLang="ja-JP" sz="1200" b="1" dirty="0" smtClean="0">
                <a:latin typeface="Calibri" charset="0"/>
                <a:ea typeface="ＭＳ Ｐゴシック" charset="0"/>
                <a:cs typeface="Calibri" charset="0"/>
              </a:rPr>
              <a:t> are </a:t>
            </a:r>
            <a:r>
              <a:rPr lang="it-IT" altLang="ja-JP" sz="1200" b="1" dirty="0" err="1" smtClean="0">
                <a:latin typeface="Calibri" charset="0"/>
                <a:ea typeface="ＭＳ Ｐゴシック" charset="0"/>
                <a:cs typeface="Calibri" charset="0"/>
              </a:rPr>
              <a:t>certain</a:t>
            </a:r>
            <a:r>
              <a:rPr lang="it-IT" altLang="ja-JP" sz="1200" b="1" dirty="0" smtClean="0">
                <a:latin typeface="Calibri" charset="0"/>
                <a:ea typeface="ＭＳ Ｐゴシック" charset="0"/>
                <a:cs typeface="Calibri" charset="0"/>
              </a:rPr>
              <a:t> </a:t>
            </a:r>
            <a:r>
              <a:rPr lang="it-IT" altLang="ja-JP" sz="1200" b="1" dirty="0" err="1" smtClean="0">
                <a:latin typeface="Calibri" charset="0"/>
                <a:ea typeface="ＭＳ Ｐゴシック" charset="0"/>
                <a:cs typeface="Calibri" charset="0"/>
              </a:rPr>
              <a:t>limitations</a:t>
            </a:r>
            <a:r>
              <a:rPr lang="it-IT" altLang="ja-JP" sz="1200" b="1" dirty="0" smtClean="0">
                <a:latin typeface="Calibri" charset="0"/>
                <a:ea typeface="ＭＳ Ｐゴシック" charset="0"/>
                <a:cs typeface="Calibri" charset="0"/>
              </a:rPr>
              <a:t> of </a:t>
            </a:r>
            <a:r>
              <a:rPr lang="it-IT" altLang="ja-JP" sz="1200" b="1" dirty="0" err="1" smtClean="0">
                <a:latin typeface="Calibri" charset="0"/>
                <a:ea typeface="ＭＳ Ｐゴシック" charset="0"/>
                <a:cs typeface="Calibri" charset="0"/>
              </a:rPr>
              <a:t>shooting</a:t>
            </a:r>
            <a:r>
              <a:rPr lang="it-IT" altLang="ja-JP" sz="1200" b="1" dirty="0" smtClean="0">
                <a:latin typeface="Calibri" charset="0"/>
                <a:ea typeface="ＭＳ Ｐゴシック" charset="0"/>
                <a:cs typeface="Calibri" charset="0"/>
              </a:rPr>
              <a:t> in 3D. </a:t>
            </a:r>
            <a:r>
              <a:rPr lang="it-IT" altLang="ja-JP" sz="1200" b="1" dirty="0" err="1" smtClean="0">
                <a:latin typeface="Calibri" charset="0"/>
                <a:ea typeface="ＭＳ Ｐゴシック" charset="0"/>
                <a:cs typeface="Calibri" charset="0"/>
              </a:rPr>
              <a:t>You</a:t>
            </a:r>
            <a:r>
              <a:rPr lang="it-IT" altLang="ja-JP" sz="1200" b="1" dirty="0" smtClean="0">
                <a:latin typeface="Calibri" charset="0"/>
                <a:ea typeface="ＭＳ Ｐゴシック" charset="0"/>
                <a:cs typeface="Calibri" charset="0"/>
              </a:rPr>
              <a:t> </a:t>
            </a:r>
            <a:r>
              <a:rPr lang="it-IT" altLang="ja-JP" sz="1200" b="1" dirty="0" err="1" smtClean="0">
                <a:latin typeface="Calibri" charset="0"/>
                <a:ea typeface="ＭＳ Ｐゴシック" charset="0"/>
                <a:cs typeface="Calibri" charset="0"/>
              </a:rPr>
              <a:t>have</a:t>
            </a:r>
            <a:r>
              <a:rPr lang="it-IT" altLang="ja-JP" sz="1200" b="1" dirty="0" smtClean="0">
                <a:latin typeface="Calibri" charset="0"/>
                <a:ea typeface="ＭＳ Ｐゴシック" charset="0"/>
                <a:cs typeface="Calibri" charset="0"/>
              </a:rPr>
              <a:t> to </a:t>
            </a:r>
            <a:r>
              <a:rPr lang="it-IT" altLang="ja-JP" sz="1200" b="1" dirty="0" err="1" smtClean="0">
                <a:latin typeface="Calibri" charset="0"/>
                <a:ea typeface="ＭＳ Ｐゴシック" charset="0"/>
                <a:cs typeface="Calibri" charset="0"/>
              </a:rPr>
              <a:t>shoot</a:t>
            </a:r>
            <a:r>
              <a:rPr lang="it-IT" altLang="ja-JP" sz="1200" b="1" dirty="0" smtClean="0">
                <a:latin typeface="Calibri" charset="0"/>
                <a:ea typeface="ＭＳ Ｐゴシック" charset="0"/>
                <a:cs typeface="Calibri" charset="0"/>
              </a:rPr>
              <a:t> on video, </a:t>
            </a:r>
            <a:r>
              <a:rPr lang="it-IT" altLang="ja-JP" sz="1200" b="1" dirty="0" err="1" smtClean="0">
                <a:latin typeface="Calibri" charset="0"/>
                <a:ea typeface="ＭＳ Ｐゴシック" charset="0"/>
                <a:cs typeface="Calibri" charset="0"/>
              </a:rPr>
              <a:t>which</a:t>
            </a:r>
            <a:r>
              <a:rPr lang="it-IT" altLang="ja-JP" sz="1200" b="1" dirty="0" smtClean="0">
                <a:latin typeface="Calibri" charset="0"/>
                <a:ea typeface="ＭＳ Ｐゴシック" charset="0"/>
                <a:cs typeface="Calibri" charset="0"/>
              </a:rPr>
              <a:t> </a:t>
            </a:r>
            <a:r>
              <a:rPr lang="it-IT" altLang="ja-JP" sz="1200" b="1" dirty="0" err="1" smtClean="0">
                <a:latin typeface="Calibri" charset="0"/>
                <a:ea typeface="ＭＳ Ｐゴシック" charset="0"/>
                <a:cs typeface="Calibri" charset="0"/>
              </a:rPr>
              <a:t>I</a:t>
            </a:r>
            <a:r>
              <a:rPr lang="it-IT" sz="1200" b="1" dirty="0" err="1" smtClean="0">
                <a:latin typeface="Calibri" charset="0"/>
                <a:ea typeface="ＭＳ Ｐゴシック" charset="0"/>
                <a:cs typeface="Calibri" charset="0"/>
              </a:rPr>
              <a:t>’</a:t>
            </a:r>
            <a:r>
              <a:rPr lang="it-IT" altLang="ja-JP" sz="1200" b="1" dirty="0" err="1" smtClean="0">
                <a:latin typeface="Calibri" charset="0"/>
                <a:ea typeface="ＭＳ Ｐゴシック" charset="0"/>
                <a:cs typeface="Calibri" charset="0"/>
              </a:rPr>
              <a:t>m</a:t>
            </a:r>
            <a:r>
              <a:rPr lang="it-IT" altLang="ja-JP" sz="1200" b="1" dirty="0" smtClean="0">
                <a:latin typeface="Calibri" charset="0"/>
                <a:ea typeface="ＭＳ Ｐゴシック" charset="0"/>
                <a:cs typeface="Calibri" charset="0"/>
              </a:rPr>
              <a:t> </a:t>
            </a:r>
            <a:r>
              <a:rPr lang="it-IT" altLang="ja-JP" sz="1200" b="1" dirty="0" err="1" smtClean="0">
                <a:latin typeface="Calibri" charset="0"/>
                <a:ea typeface="ＭＳ Ｐゴシック" charset="0"/>
                <a:cs typeface="Calibri" charset="0"/>
              </a:rPr>
              <a:t>not</a:t>
            </a:r>
            <a:r>
              <a:rPr lang="it-IT" altLang="ja-JP" sz="1200" b="1" dirty="0" smtClean="0">
                <a:latin typeface="Calibri" charset="0"/>
                <a:ea typeface="ＭＳ Ｐゴシック" charset="0"/>
                <a:cs typeface="Calibri" charset="0"/>
              </a:rPr>
              <a:t> a fan of. I </a:t>
            </a:r>
            <a:r>
              <a:rPr lang="it-IT" altLang="ja-JP" sz="1200" b="1" dirty="0" err="1" smtClean="0">
                <a:latin typeface="Calibri" charset="0"/>
                <a:ea typeface="ＭＳ Ｐゴシック" charset="0"/>
                <a:cs typeface="Calibri" charset="0"/>
              </a:rPr>
              <a:t>like</a:t>
            </a:r>
            <a:r>
              <a:rPr lang="it-IT" altLang="ja-JP" sz="1200" b="1" dirty="0" smtClean="0">
                <a:latin typeface="Calibri" charset="0"/>
                <a:ea typeface="ＭＳ Ｐゴシック" charset="0"/>
                <a:cs typeface="Calibri" charset="0"/>
              </a:rPr>
              <a:t> </a:t>
            </a:r>
            <a:r>
              <a:rPr lang="it-IT" altLang="ja-JP" sz="1200" b="1" dirty="0" err="1" smtClean="0">
                <a:latin typeface="Calibri" charset="0"/>
                <a:ea typeface="ＭＳ Ｐゴシック" charset="0"/>
                <a:cs typeface="Calibri" charset="0"/>
              </a:rPr>
              <a:t>shooting</a:t>
            </a:r>
            <a:r>
              <a:rPr lang="it-IT" altLang="ja-JP" sz="1200" b="1" dirty="0" smtClean="0">
                <a:latin typeface="Calibri" charset="0"/>
                <a:ea typeface="ＭＳ Ｐゴシック" charset="0"/>
                <a:cs typeface="Calibri" charset="0"/>
              </a:rPr>
              <a:t> on film.</a:t>
            </a:r>
            <a:r>
              <a:rPr lang="it-IT" altLang="ja-JP" sz="1200" dirty="0" smtClean="0">
                <a:latin typeface="Calibri" charset="0"/>
                <a:ea typeface="ＭＳ Ｐゴシック" charset="0"/>
                <a:cs typeface="Calibri" charset="0"/>
              </a:rPr>
              <a:t> And so </a:t>
            </a:r>
            <a:r>
              <a:rPr lang="it-IT" altLang="ja-JP" sz="1200" dirty="0" err="1" smtClean="0">
                <a:latin typeface="Calibri" charset="0"/>
                <a:ea typeface="ＭＳ Ｐゴシック" charset="0"/>
                <a:cs typeface="Calibri" charset="0"/>
              </a:rPr>
              <a:t>then</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you</a:t>
            </a:r>
            <a:r>
              <a:rPr lang="it-IT" sz="1200" dirty="0" err="1" smtClean="0">
                <a:latin typeface="Calibri" charset="0"/>
                <a:ea typeface="ＭＳ Ｐゴシック" charset="0"/>
                <a:cs typeface="Calibri" charset="0"/>
              </a:rPr>
              <a:t>’</a:t>
            </a:r>
            <a:r>
              <a:rPr lang="it-IT" altLang="ja-JP" sz="1200" dirty="0" err="1" smtClean="0">
                <a:latin typeface="Calibri" charset="0"/>
                <a:ea typeface="ＭＳ Ｐゴシック" charset="0"/>
                <a:cs typeface="Calibri" charset="0"/>
              </a:rPr>
              <a:t>re</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looking</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at</a:t>
            </a:r>
            <a:r>
              <a:rPr lang="it-IT" altLang="ja-JP" sz="1200" dirty="0" smtClean="0">
                <a:latin typeface="Calibri" charset="0"/>
                <a:ea typeface="ＭＳ Ｐゴシック" charset="0"/>
                <a:cs typeface="Calibri" charset="0"/>
              </a:rPr>
              <a:t> post-</a:t>
            </a:r>
            <a:r>
              <a:rPr lang="it-IT" altLang="ja-JP" sz="1200" dirty="0" err="1" smtClean="0">
                <a:latin typeface="Calibri" charset="0"/>
                <a:ea typeface="ＭＳ Ｐゴシック" charset="0"/>
                <a:cs typeface="Calibri" charset="0"/>
              </a:rPr>
              <a:t>conversion</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processes</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which</a:t>
            </a:r>
            <a:r>
              <a:rPr lang="it-IT" altLang="ja-JP" sz="1200" dirty="0" smtClean="0">
                <a:latin typeface="Calibri" charset="0"/>
                <a:ea typeface="ＭＳ Ｐゴシック" charset="0"/>
                <a:cs typeface="Calibri" charset="0"/>
              </a:rPr>
              <a:t> are </a:t>
            </a:r>
            <a:r>
              <a:rPr lang="it-IT" altLang="ja-JP" sz="1200" dirty="0" err="1" smtClean="0">
                <a:latin typeface="Calibri" charset="0"/>
                <a:ea typeface="ＭＳ Ｐゴシック" charset="0"/>
                <a:cs typeface="Calibri" charset="0"/>
              </a:rPr>
              <a:t>moving</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forward</a:t>
            </a:r>
            <a:r>
              <a:rPr lang="it-IT" altLang="ja-JP" sz="1200" dirty="0" smtClean="0">
                <a:latin typeface="Calibri" charset="0"/>
                <a:ea typeface="ＭＳ Ｐゴシック" charset="0"/>
                <a:cs typeface="Calibri" charset="0"/>
              </a:rPr>
              <a:t> in </a:t>
            </a:r>
            <a:r>
              <a:rPr lang="it-IT" altLang="ja-JP" sz="1200" dirty="0" err="1" smtClean="0">
                <a:latin typeface="Calibri" charset="0"/>
                <a:ea typeface="ＭＳ Ｐゴシック" charset="0"/>
                <a:cs typeface="Calibri" charset="0"/>
              </a:rPr>
              <a:t>very</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exciting</a:t>
            </a:r>
            <a:r>
              <a:rPr lang="it-IT" altLang="ja-JP" sz="1200" dirty="0" smtClean="0">
                <a:latin typeface="Calibri" charset="0"/>
                <a:ea typeface="ＭＳ Ｐゴシック" charset="0"/>
                <a:cs typeface="Calibri" charset="0"/>
              </a:rPr>
              <a:t> ways. So </a:t>
            </a:r>
            <a:r>
              <a:rPr lang="it-IT" altLang="ja-JP" sz="1200" dirty="0" err="1" smtClean="0">
                <a:latin typeface="Calibri" charset="0"/>
                <a:ea typeface="ＭＳ Ｐゴシック" charset="0"/>
                <a:cs typeface="Calibri" charset="0"/>
              </a:rPr>
              <a:t>really</a:t>
            </a:r>
            <a:r>
              <a:rPr lang="it-IT" altLang="ja-JP" sz="1200" dirty="0" smtClean="0">
                <a:latin typeface="Calibri" charset="0"/>
                <a:ea typeface="ＭＳ Ｐゴシック" charset="0"/>
                <a:cs typeface="Calibri" charset="0"/>
              </a:rPr>
              <a:t>, for me, production of a large scale film </a:t>
            </a:r>
            <a:r>
              <a:rPr lang="it-IT" altLang="ja-JP" sz="1200" dirty="0" err="1" smtClean="0">
                <a:latin typeface="Calibri" charset="0"/>
                <a:ea typeface="ＭＳ Ｐゴシック" charset="0"/>
                <a:cs typeface="Calibri" charset="0"/>
              </a:rPr>
              <a:t>is</a:t>
            </a:r>
            <a:r>
              <a:rPr lang="it-IT" altLang="ja-JP" sz="1200" dirty="0" smtClean="0">
                <a:latin typeface="Calibri" charset="0"/>
                <a:ea typeface="ＭＳ Ｐゴシック" charset="0"/>
                <a:cs typeface="Calibri" charset="0"/>
              </a:rPr>
              <a:t> all </a:t>
            </a:r>
            <a:r>
              <a:rPr lang="it-IT" altLang="ja-JP" sz="1200" dirty="0" err="1" smtClean="0">
                <a:latin typeface="Calibri" charset="0"/>
                <a:ea typeface="ＭＳ Ｐゴシック" charset="0"/>
                <a:cs typeface="Calibri" charset="0"/>
              </a:rPr>
              <a:t>about</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recording</a:t>
            </a:r>
            <a:r>
              <a:rPr lang="it-IT" altLang="ja-JP" sz="1200" dirty="0" smtClean="0">
                <a:latin typeface="Calibri" charset="0"/>
                <a:ea typeface="ＭＳ Ｐゴシック" charset="0"/>
                <a:cs typeface="Calibri" charset="0"/>
              </a:rPr>
              <a:t> the best, </a:t>
            </a:r>
            <a:r>
              <a:rPr lang="it-IT" altLang="ja-JP" sz="1200" dirty="0" err="1" smtClean="0">
                <a:latin typeface="Calibri" charset="0"/>
                <a:ea typeface="ＭＳ Ｐゴシック" charset="0"/>
                <a:cs typeface="Calibri" charset="0"/>
              </a:rPr>
              <a:t>highest</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quality</a:t>
            </a:r>
            <a:r>
              <a:rPr lang="it-IT" altLang="ja-JP" sz="1200" dirty="0" smtClean="0">
                <a:latin typeface="Calibri" charset="0"/>
                <a:ea typeface="ＭＳ Ｐゴシック" charset="0"/>
                <a:cs typeface="Calibri" charset="0"/>
              </a:rPr>
              <a:t> image </a:t>
            </a:r>
            <a:r>
              <a:rPr lang="it-IT" altLang="ja-JP" sz="1200" dirty="0" err="1" smtClean="0">
                <a:latin typeface="Calibri" charset="0"/>
                <a:ea typeface="ＭＳ Ｐゴシック" charset="0"/>
                <a:cs typeface="Calibri" charset="0"/>
              </a:rPr>
              <a:t>possible</a:t>
            </a:r>
            <a:r>
              <a:rPr lang="it-IT" altLang="ja-JP" sz="1200" dirty="0" smtClean="0">
                <a:latin typeface="Calibri" charset="0"/>
                <a:ea typeface="ＭＳ Ｐゴシック" charset="0"/>
                <a:cs typeface="Calibri" charset="0"/>
              </a:rPr>
              <a:t> so </a:t>
            </a:r>
            <a:r>
              <a:rPr lang="it-IT" altLang="ja-JP" sz="1200" dirty="0" err="1" smtClean="0">
                <a:latin typeface="Calibri" charset="0"/>
                <a:ea typeface="ＭＳ Ｐゴシック" charset="0"/>
                <a:cs typeface="Calibri" charset="0"/>
              </a:rPr>
              <a:t>that</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you</a:t>
            </a:r>
            <a:r>
              <a:rPr lang="it-IT" altLang="ja-JP" sz="1200" dirty="0" smtClean="0">
                <a:latin typeface="Calibri" charset="0"/>
                <a:ea typeface="ＭＳ Ｐゴシック" charset="0"/>
                <a:cs typeface="Calibri" charset="0"/>
              </a:rPr>
              <a:t> can </a:t>
            </a:r>
            <a:r>
              <a:rPr lang="it-IT" altLang="ja-JP" sz="1200" dirty="0" err="1" smtClean="0">
                <a:latin typeface="Calibri" charset="0"/>
                <a:ea typeface="ＭＳ Ｐゴシック" charset="0"/>
                <a:cs typeface="Calibri" charset="0"/>
              </a:rPr>
              <a:t>then</a:t>
            </a:r>
            <a:r>
              <a:rPr lang="it-IT" altLang="ja-JP" sz="1200" dirty="0" smtClean="0">
                <a:latin typeface="Calibri" charset="0"/>
                <a:ea typeface="ＭＳ Ｐゴシック" charset="0"/>
                <a:cs typeface="Calibri" charset="0"/>
              </a:rPr>
              <a:t> put </a:t>
            </a:r>
            <a:r>
              <a:rPr lang="it-IT" altLang="ja-JP" sz="1200" dirty="0" err="1" smtClean="0">
                <a:latin typeface="Calibri" charset="0"/>
                <a:ea typeface="ＭＳ Ｐゴシック" charset="0"/>
                <a:cs typeface="Calibri" charset="0"/>
              </a:rPr>
              <a:t>it</a:t>
            </a:r>
            <a:r>
              <a:rPr lang="it-IT" altLang="ja-JP" sz="1200" dirty="0" smtClean="0">
                <a:latin typeface="Calibri" charset="0"/>
                <a:ea typeface="ＭＳ Ｐゴシック" charset="0"/>
                <a:cs typeface="Calibri" charset="0"/>
              </a:rPr>
              <a:t> in </a:t>
            </a:r>
            <a:r>
              <a:rPr lang="it-IT" altLang="ja-JP" sz="1200" dirty="0" err="1" smtClean="0">
                <a:latin typeface="Calibri" charset="0"/>
                <a:ea typeface="ＭＳ Ｐゴシック" charset="0"/>
                <a:cs typeface="Calibri" charset="0"/>
              </a:rPr>
              <a:t>any</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theatre</a:t>
            </a:r>
            <a:r>
              <a:rPr lang="it-IT" altLang="ja-JP" sz="1200" dirty="0" smtClean="0">
                <a:latin typeface="Calibri" charset="0"/>
                <a:ea typeface="ＭＳ Ｐゴシック" charset="0"/>
                <a:cs typeface="Calibri" charset="0"/>
              </a:rPr>
              <a:t> in the best way </a:t>
            </a:r>
            <a:r>
              <a:rPr lang="it-IT" altLang="ja-JP" sz="1200" dirty="0" err="1" smtClean="0">
                <a:latin typeface="Calibri" charset="0"/>
                <a:ea typeface="ＭＳ Ｐゴシック" charset="0"/>
                <a:cs typeface="Calibri" charset="0"/>
              </a:rPr>
              <a:t>possible</a:t>
            </a:r>
            <a:r>
              <a:rPr lang="it-IT" altLang="ja-JP" sz="1200" dirty="0" smtClean="0">
                <a:latin typeface="Calibri" charset="0"/>
                <a:ea typeface="ＭＳ Ｐゴシック" charset="0"/>
                <a:cs typeface="Calibri" charset="0"/>
              </a:rPr>
              <a:t>. And 65mm film, IMAX film, </a:t>
            </a:r>
            <a:r>
              <a:rPr lang="it-IT" altLang="ja-JP" sz="1200" dirty="0" err="1" smtClean="0">
                <a:latin typeface="Calibri" charset="0"/>
                <a:ea typeface="ＭＳ Ｐゴシック" charset="0"/>
                <a:cs typeface="Calibri" charset="0"/>
              </a:rPr>
              <a:t>VistaVision</a:t>
            </a:r>
            <a:r>
              <a:rPr lang="it-IT" altLang="ja-JP" sz="1200" dirty="0" smtClean="0">
                <a:latin typeface="Calibri" charset="0"/>
                <a:ea typeface="ＭＳ Ｐゴシック" charset="0"/>
                <a:cs typeface="Calibri" charset="0"/>
              </a:rPr>
              <a:t>, 35mm, </a:t>
            </a:r>
            <a:r>
              <a:rPr lang="it-IT" altLang="ja-JP" sz="1200" dirty="0" err="1" smtClean="0">
                <a:latin typeface="Calibri" charset="0"/>
                <a:ea typeface="ＭＳ Ｐゴシック" charset="0"/>
                <a:cs typeface="Calibri" charset="0"/>
              </a:rPr>
              <a:t>that</a:t>
            </a:r>
            <a:r>
              <a:rPr lang="it-IT" sz="1200" dirty="0" err="1" smtClean="0">
                <a:latin typeface="Calibri" charset="0"/>
                <a:ea typeface="ＭＳ Ｐゴシック" charset="0"/>
                <a:cs typeface="Calibri" charset="0"/>
              </a:rPr>
              <a:t>’</a:t>
            </a:r>
            <a:r>
              <a:rPr lang="it-IT" altLang="ja-JP" sz="1200" dirty="0" err="1" smtClean="0">
                <a:latin typeface="Calibri" charset="0"/>
                <a:ea typeface="ＭＳ Ｐゴシック" charset="0"/>
                <a:cs typeface="Calibri" charset="0"/>
              </a:rPr>
              <a:t>s</a:t>
            </a:r>
            <a:r>
              <a:rPr lang="it-IT" altLang="ja-JP" sz="1200" dirty="0" smtClean="0">
                <a:latin typeface="Calibri" charset="0"/>
                <a:ea typeface="ＭＳ Ｐゴシック" charset="0"/>
                <a:cs typeface="Calibri" charset="0"/>
              </a:rPr>
              <a:t> the way </a:t>
            </a:r>
            <a:r>
              <a:rPr lang="it-IT" altLang="ja-JP" sz="1200" dirty="0" err="1" smtClean="0">
                <a:latin typeface="Calibri" charset="0"/>
                <a:ea typeface="ＭＳ Ｐゴシック" charset="0"/>
                <a:cs typeface="Calibri" charset="0"/>
              </a:rPr>
              <a:t>you</a:t>
            </a:r>
            <a:r>
              <a:rPr lang="it-IT" altLang="ja-JP" sz="1200" dirty="0" smtClean="0">
                <a:latin typeface="Calibri" charset="0"/>
                <a:ea typeface="ＭＳ Ｐゴシック" charset="0"/>
                <a:cs typeface="Calibri" charset="0"/>
              </a:rPr>
              <a:t> do </a:t>
            </a:r>
            <a:r>
              <a:rPr lang="it-IT" altLang="ja-JP" sz="1200" dirty="0" err="1" smtClean="0">
                <a:latin typeface="Calibri" charset="0"/>
                <a:ea typeface="ＭＳ Ｐゴシック" charset="0"/>
                <a:cs typeface="Calibri" charset="0"/>
              </a:rPr>
              <a:t>that</a:t>
            </a:r>
            <a:r>
              <a:rPr lang="it-IT" altLang="ja-JP" sz="1200" dirty="0" smtClean="0">
                <a:latin typeface="Calibri" charset="0"/>
                <a:ea typeface="ＭＳ Ｐゴシック" charset="0"/>
                <a:cs typeface="Calibri" charset="0"/>
              </a:rPr>
              <a:t>.</a:t>
            </a:r>
            <a:br>
              <a:rPr lang="it-IT" altLang="ja-JP" sz="1200" dirty="0" smtClean="0">
                <a:latin typeface="Calibri" charset="0"/>
                <a:ea typeface="ＭＳ Ｐゴシック" charset="0"/>
                <a:cs typeface="Calibri" charset="0"/>
              </a:rPr>
            </a:br>
            <a:r>
              <a:rPr lang="it-IT" altLang="ja-JP" sz="1200" dirty="0" smtClean="0">
                <a:latin typeface="Calibri" charset="0"/>
                <a:ea typeface="ＭＳ Ｐゴシック" charset="0"/>
                <a:cs typeface="Calibri" charset="0"/>
              </a:rPr>
              <a:t> </a:t>
            </a:r>
            <a:br>
              <a:rPr lang="it-IT" altLang="ja-JP" sz="1200" dirty="0" smtClean="0">
                <a:latin typeface="Calibri" charset="0"/>
                <a:ea typeface="ＭＳ Ｐゴシック" charset="0"/>
                <a:cs typeface="Calibri" charset="0"/>
              </a:rPr>
            </a:br>
            <a:r>
              <a:rPr lang="it-IT" altLang="ja-JP" sz="1200" u="sng" dirty="0" smtClean="0">
                <a:latin typeface="Calibri" charset="0"/>
                <a:ea typeface="ＭＳ Ｐゴシック" charset="0"/>
                <a:cs typeface="Calibri" charset="0"/>
                <a:hlinkClick r:id="rId3"/>
              </a:rPr>
              <a:t>http://collider.com/director-christopher-nolan-and-producer-emma-thomas-interview-inception-they-talk-3d-what-kind-of-cameras-they-used-pre-viz-wb-and-a-lot-more/20567/</a:t>
            </a:r>
            <a:r>
              <a:rPr lang="it-IT" altLang="ja-JP" sz="1200" dirty="0" smtClean="0">
                <a:latin typeface="Calibri" charset="0"/>
                <a:ea typeface="ＭＳ Ｐゴシック" charset="0"/>
                <a:cs typeface="Calibri" charset="0"/>
              </a:rPr>
              <a:t>  </a:t>
            </a:r>
            <a:r>
              <a:rPr lang="it-IT" altLang="ja-JP" sz="1200" dirty="0" err="1" smtClean="0">
                <a:latin typeface="Calibri" charset="0"/>
                <a:ea typeface="ＭＳ Ｐゴシック" charset="0"/>
                <a:cs typeface="Calibri" charset="0"/>
              </a:rPr>
              <a:t>Posted</a:t>
            </a:r>
            <a:r>
              <a:rPr lang="it-IT" altLang="ja-JP" sz="1200" dirty="0" smtClean="0">
                <a:latin typeface="Calibri" charset="0"/>
                <a:ea typeface="ＭＳ Ｐゴシック" charset="0"/>
                <a:cs typeface="Calibri" charset="0"/>
              </a:rPr>
              <a:t> March 25th, 2010</a:t>
            </a:r>
            <a:endParaRPr lang="it-IT" sz="1200" dirty="0">
              <a:latin typeface="Calibri" charset="0"/>
              <a:ea typeface="ＭＳ Ｐゴシック" charset="0"/>
              <a:cs typeface="Calibri"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title" idx="4294967295"/>
          </p:nvPr>
        </p:nvSpPr>
        <p:spPr>
          <a:xfrm>
            <a:off x="0" y="1700213"/>
            <a:ext cx="9144000" cy="2800350"/>
          </a:xfrm>
          <a:ln>
            <a:solidFill>
              <a:srgbClr val="FFFF00"/>
            </a:solidFill>
            <a:miter lim="800000"/>
            <a:headEnd/>
            <a:tailEnd/>
          </a:ln>
        </p:spPr>
        <p:txBody>
          <a:bodyPr/>
          <a:lstStyle/>
          <a:p>
            <a:r>
              <a:rPr lang="it-IT" dirty="0" smtClean="0">
                <a:solidFill>
                  <a:schemeClr val="tx1"/>
                </a:solidFill>
                <a:latin typeface="Times New Roman" charset="0"/>
                <a:ea typeface="ＭＳ Ｐゴシック" charset="0"/>
                <a:cs typeface="ＭＳ Ｐゴシック" charset="0"/>
              </a:rPr>
              <a:t>World </a:t>
            </a:r>
            <a:r>
              <a:rPr lang="it-IT" dirty="0">
                <a:solidFill>
                  <a:schemeClr val="tx1"/>
                </a:solidFill>
                <a:latin typeface="Times New Roman" charset="0"/>
                <a:ea typeface="ＭＳ Ｐゴシック" charset="0"/>
                <a:cs typeface="ＭＳ Ｐゴシック" charset="0"/>
              </a:rPr>
              <a:t>of </a:t>
            </a:r>
            <a:r>
              <a:rPr lang="it-IT" dirty="0" err="1">
                <a:solidFill>
                  <a:schemeClr val="tx1"/>
                </a:solidFill>
                <a:latin typeface="Times New Roman" charset="0"/>
                <a:ea typeface="ＭＳ Ｐゴシック" charset="0"/>
                <a:cs typeface="ＭＳ Ｐゴシック" charset="0"/>
              </a:rPr>
              <a:t>Warcraft</a:t>
            </a:r>
            <a:r>
              <a:rPr lang="it-IT" dirty="0">
                <a:solidFill>
                  <a:schemeClr val="tx1"/>
                </a:solidFill>
                <a:latin typeface="Times New Roman" charset="0"/>
                <a:ea typeface="ＭＳ Ｐゴシック" charset="0"/>
                <a:cs typeface="ＭＳ Ｐゴシック" charset="0"/>
              </a:rPr>
              <a:t> </a:t>
            </a:r>
            <a:r>
              <a:rPr lang="it-IT" dirty="0">
                <a:latin typeface="Times New Roman" charset="0"/>
                <a:ea typeface="ＭＳ Ｐゴシック" charset="0"/>
                <a:cs typeface="ＭＳ Ｐゴシック" charset="0"/>
              </a:rPr>
              <a:t/>
            </a:r>
            <a:br>
              <a:rPr lang="it-IT" dirty="0">
                <a:latin typeface="Times New Roman" charset="0"/>
                <a:ea typeface="ＭＳ Ｐゴシック" charset="0"/>
                <a:cs typeface="ＭＳ Ｐゴシック" charset="0"/>
              </a:rPr>
            </a:br>
            <a:endParaRPr lang="it-IT" dirty="0">
              <a:latin typeface="Times New Roman" charset="0"/>
              <a:ea typeface="ＭＳ Ｐゴシック" charset="0"/>
              <a:cs typeface="ＭＳ Ｐゴシック" charset="0"/>
            </a:endParaRPr>
          </a:p>
        </p:txBody>
      </p:sp>
      <p:sp>
        <p:nvSpPr>
          <p:cNvPr id="3" name="Rettangolo 2"/>
          <p:cNvSpPr/>
          <p:nvPr/>
        </p:nvSpPr>
        <p:spPr>
          <a:xfrm>
            <a:off x="6194863" y="359620"/>
            <a:ext cx="1108559" cy="369332"/>
          </a:xfrm>
          <a:prstGeom prst="rect">
            <a:avLst/>
          </a:prstGeom>
        </p:spPr>
        <p:txBody>
          <a:bodyPr wrap="none">
            <a:spAutoFit/>
          </a:bodyPr>
          <a:lstStyle/>
          <a:p>
            <a:r>
              <a:rPr lang="it-IT" dirty="0" err="1">
                <a:solidFill>
                  <a:srgbClr val="FFFFFF"/>
                </a:solidFill>
              </a:rPr>
              <a:t>Contents</a:t>
            </a:r>
            <a:endParaRPr lang="it-IT" dirty="0">
              <a:solidFill>
                <a:srgbClr val="FFFFFF"/>
              </a:solidFill>
            </a:endParaRPr>
          </a:p>
        </p:txBody>
      </p:sp>
      <p:sp>
        <p:nvSpPr>
          <p:cNvPr id="5" name="CasellaDiTesto 4"/>
          <p:cNvSpPr txBox="1"/>
          <p:nvPr/>
        </p:nvSpPr>
        <p:spPr>
          <a:xfrm>
            <a:off x="1930400" y="1016000"/>
            <a:ext cx="4334933" cy="646331"/>
          </a:xfrm>
          <a:prstGeom prst="rect">
            <a:avLst/>
          </a:prstGeom>
          <a:noFill/>
        </p:spPr>
        <p:txBody>
          <a:bodyPr wrap="square" rtlCol="0">
            <a:spAutoFit/>
          </a:bodyPr>
          <a:lstStyle/>
          <a:p>
            <a:pPr algn="ctr"/>
            <a:r>
              <a:rPr lang="it-IT" sz="3600" u="none" dirty="0" smtClean="0">
                <a:latin typeface="Calibri"/>
                <a:cs typeface="Calibri"/>
              </a:rPr>
              <a:t>World of </a:t>
            </a:r>
            <a:r>
              <a:rPr lang="it-IT" sz="3600" u="none" dirty="0" err="1" smtClean="0">
                <a:latin typeface="Calibri"/>
                <a:cs typeface="Calibri"/>
              </a:rPr>
              <a:t>Warcraft</a:t>
            </a:r>
            <a:endParaRPr lang="it-IT" sz="3600" u="none" dirty="0">
              <a:latin typeface="Calibri"/>
              <a:cs typeface="Calibri"/>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effectLst/>
              </a:rPr>
              <a:t>Contents</a:t>
            </a:r>
            <a:r>
              <a:rPr lang="it-IT" dirty="0" smtClean="0">
                <a:effectLst/>
              </a:rPr>
              <a:t> </a:t>
            </a:r>
            <a:endParaRPr lang="it-IT" dirty="0">
              <a:effectLst/>
            </a:endParaRPr>
          </a:p>
        </p:txBody>
      </p:sp>
      <p:sp>
        <p:nvSpPr>
          <p:cNvPr id="3" name="Segnaposto contenuto 2"/>
          <p:cNvSpPr>
            <a:spLocks noGrp="1"/>
          </p:cNvSpPr>
          <p:nvPr>
            <p:ph idx="1"/>
          </p:nvPr>
        </p:nvSpPr>
        <p:spPr>
          <a:xfrm>
            <a:off x="457200" y="1181100"/>
            <a:ext cx="6519333" cy="1409700"/>
          </a:xfrm>
        </p:spPr>
        <p:txBody>
          <a:bodyPr/>
          <a:lstStyle/>
          <a:p>
            <a:pPr>
              <a:buFont typeface="Wingdings" charset="2"/>
              <a:buChar char="l"/>
            </a:pPr>
            <a:r>
              <a:rPr lang="it-IT" b="1" dirty="0" smtClean="0">
                <a:latin typeface="Calibri" charset="0"/>
              </a:rPr>
              <a:t> </a:t>
            </a:r>
            <a:r>
              <a:rPr lang="it-IT" b="1" dirty="0" err="1" smtClean="0">
                <a:latin typeface="Calibri" charset="0"/>
              </a:rPr>
              <a:t>Geometric</a:t>
            </a:r>
            <a:r>
              <a:rPr lang="it-IT" b="1" dirty="0" smtClean="0">
                <a:latin typeface="Calibri" charset="0"/>
              </a:rPr>
              <a:t> </a:t>
            </a:r>
            <a:r>
              <a:rPr lang="it-IT" b="1" dirty="0" err="1" smtClean="0">
                <a:latin typeface="Calibri" charset="0"/>
              </a:rPr>
              <a:t>perspective</a:t>
            </a:r>
            <a:r>
              <a:rPr lang="it-IT" b="1" dirty="0" smtClean="0">
                <a:latin typeface="Calibri" charset="0"/>
              </a:rPr>
              <a:t> and </a:t>
            </a:r>
            <a:r>
              <a:rPr lang="it-IT" b="1" dirty="0" err="1" smtClean="0">
                <a:latin typeface="Calibri" charset="0"/>
              </a:rPr>
              <a:t>its</a:t>
            </a:r>
            <a:r>
              <a:rPr lang="it-IT" b="1" dirty="0" smtClean="0">
                <a:latin typeface="Calibri" charset="0"/>
              </a:rPr>
              <a:t> </a:t>
            </a:r>
            <a:r>
              <a:rPr lang="it-IT" b="1" dirty="0" err="1" smtClean="0">
                <a:latin typeface="Calibri" charset="0"/>
              </a:rPr>
              <a:t>transgressions</a:t>
            </a:r>
            <a:endParaRPr lang="en-GB" b="1" dirty="0" smtClean="0"/>
          </a:p>
          <a:p>
            <a:pPr>
              <a:buFont typeface="Wingdings" charset="2"/>
              <a:buChar char="l"/>
            </a:pPr>
            <a:r>
              <a:rPr lang="en-GB" b="1" dirty="0" smtClean="0"/>
              <a:t> </a:t>
            </a:r>
            <a:r>
              <a:rPr lang="it-IT" b="1" dirty="0"/>
              <a:t>In the </a:t>
            </a:r>
            <a:r>
              <a:rPr lang="it-IT" b="1" dirty="0" err="1"/>
              <a:t>age</a:t>
            </a:r>
            <a:r>
              <a:rPr lang="it-IT" b="1" dirty="0"/>
              <a:t> of </a:t>
            </a:r>
            <a:r>
              <a:rPr lang="it-IT" b="1" dirty="0" err="1"/>
              <a:t>technical</a:t>
            </a:r>
            <a:r>
              <a:rPr lang="it-IT" b="1" dirty="0"/>
              <a:t> </a:t>
            </a:r>
            <a:r>
              <a:rPr lang="it-IT" b="1" dirty="0" err="1" smtClean="0"/>
              <a:t>reproduction</a:t>
            </a:r>
            <a:endParaRPr lang="en-GB" b="1" dirty="0" smtClean="0"/>
          </a:p>
          <a:p>
            <a:pPr>
              <a:buFont typeface="Wingdings" charset="2"/>
              <a:buChar char="l"/>
            </a:pPr>
            <a:r>
              <a:rPr lang="en-GB" b="1" dirty="0" smtClean="0"/>
              <a:t> The digital era</a:t>
            </a:r>
          </a:p>
          <a:p>
            <a:pPr>
              <a:buFont typeface="Wingdings" charset="2"/>
              <a:buChar char="l"/>
            </a:pPr>
            <a:endParaRPr lang="en-GB" dirty="0" smtClean="0"/>
          </a:p>
          <a:p>
            <a:endParaRPr lang="it-IT" i="1" dirty="0" smtClean="0">
              <a:solidFill>
                <a:srgbClr val="000090"/>
              </a:solidFill>
            </a:endParaRPr>
          </a:p>
          <a:p>
            <a:pPr>
              <a:buNone/>
            </a:pPr>
            <a:endParaRPr lang="it-IT" dirty="0" smtClean="0"/>
          </a:p>
          <a:p>
            <a:endParaRPr lang="it-IT" dirty="0" smtClean="0"/>
          </a:p>
          <a:p>
            <a:pPr lvl="1"/>
            <a:endParaRPr lang="it-IT"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625" name="Oggetto 1"/>
          <p:cNvGraphicFramePr>
            <a:graphicFrameLocks noChangeAspect="1"/>
          </p:cNvGraphicFramePr>
          <p:nvPr>
            <p:extLst>
              <p:ext uri="{D42A27DB-BD31-4B8C-83A1-F6EECF244321}">
                <p14:modId xmlns:p14="http://schemas.microsoft.com/office/powerpoint/2010/main" xmlns="" val="592751843"/>
              </p:ext>
            </p:extLst>
          </p:nvPr>
        </p:nvGraphicFramePr>
        <p:xfrm>
          <a:off x="686707" y="1763713"/>
          <a:ext cx="7612063" cy="4770437"/>
        </p:xfrm>
        <a:graphic>
          <a:graphicData uri="http://schemas.openxmlformats.org/presentationml/2006/ole">
            <p:oleObj spid="_x0000_s30769" name="Documento" r:id="rId3" imgW="6260870" imgH="3924156" progId="Word.Document.12">
              <p:embed/>
            </p:oleObj>
          </a:graphicData>
        </a:graphic>
      </p:graphicFrame>
      <p:sp>
        <p:nvSpPr>
          <p:cNvPr id="2" name="Rettangolo 1"/>
          <p:cNvSpPr/>
          <p:nvPr/>
        </p:nvSpPr>
        <p:spPr>
          <a:xfrm>
            <a:off x="6067863" y="377763"/>
            <a:ext cx="1108559" cy="369332"/>
          </a:xfrm>
          <a:prstGeom prst="rect">
            <a:avLst/>
          </a:prstGeom>
        </p:spPr>
        <p:txBody>
          <a:bodyPr wrap="none">
            <a:spAutoFit/>
          </a:bodyPr>
          <a:lstStyle/>
          <a:p>
            <a:r>
              <a:rPr lang="it-IT" dirty="0" err="1">
                <a:solidFill>
                  <a:srgbClr val="FFFFFF"/>
                </a:solidFill>
              </a:rPr>
              <a:t>Contents</a:t>
            </a:r>
            <a:endParaRPr lang="it-IT" dirty="0">
              <a:solidFill>
                <a:srgbClr val="FFFFFF"/>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ChangeArrowheads="1"/>
          </p:cNvSpPr>
          <p:nvPr>
            <p:ph type="title" idx="4294967295"/>
          </p:nvPr>
        </p:nvSpPr>
        <p:spPr>
          <a:xfrm>
            <a:off x="0" y="2286000"/>
            <a:ext cx="9144000" cy="3446463"/>
          </a:xfrm>
          <a:ln>
            <a:solidFill>
              <a:srgbClr val="FFFF00"/>
            </a:solidFill>
            <a:miter lim="800000"/>
            <a:headEnd/>
            <a:tailEnd/>
          </a:ln>
        </p:spPr>
        <p:txBody>
          <a:bodyPr/>
          <a:lstStyle/>
          <a:p>
            <a:endParaRPr lang="en-US" dirty="0">
              <a:solidFill>
                <a:srgbClr val="000000"/>
              </a:solidFill>
              <a:latin typeface="Times New Roman" charset="0"/>
              <a:ea typeface="ＭＳ Ｐゴシック" charset="0"/>
              <a:cs typeface="ＭＳ Ｐゴシック" charset="0"/>
            </a:endParaRPr>
          </a:p>
        </p:txBody>
      </p:sp>
      <p:pic>
        <p:nvPicPr>
          <p:cNvPr id="2" name="Avatar.mov">
            <a:hlinkClick r:id="" action="ppaction://media"/>
          </p:cNvPr>
          <p:cNvPicPr>
            <a:picLocks noChangeAspect="1"/>
          </p:cNvPicPr>
          <p:nvPr>
            <a:videoFile r:link="rId1"/>
            <p:extLst>
              <p:ext uri="{DAA4B4D4-6D71-4841-9C94-3DE7FCFB9230}">
                <p14:media xmlns:p14="http://schemas.microsoft.com/office/powerpoint/2010/main" xmlns="" r:embed="rId3"/>
              </p:ext>
            </p:extLst>
          </p:nvPr>
        </p:nvPicPr>
        <p:blipFill>
          <a:blip r:embed="rId4" cstate="print"/>
          <a:stretch>
            <a:fillRect/>
          </a:stretch>
        </p:blipFill>
        <p:spPr>
          <a:xfrm>
            <a:off x="1270001" y="1656082"/>
            <a:ext cx="6841066" cy="5472852"/>
          </a:xfrm>
          <a:prstGeom prst="rect">
            <a:avLst/>
          </a:prstGeom>
        </p:spPr>
      </p:pic>
      <p:sp>
        <p:nvSpPr>
          <p:cNvPr id="3" name="CasellaDiTesto 2"/>
          <p:cNvSpPr txBox="1"/>
          <p:nvPr/>
        </p:nvSpPr>
        <p:spPr>
          <a:xfrm>
            <a:off x="2540000" y="1066801"/>
            <a:ext cx="4214315" cy="646331"/>
          </a:xfrm>
          <a:prstGeom prst="rect">
            <a:avLst/>
          </a:prstGeom>
          <a:noFill/>
        </p:spPr>
        <p:txBody>
          <a:bodyPr wrap="none" rtlCol="0">
            <a:spAutoFit/>
          </a:bodyPr>
          <a:lstStyle/>
          <a:p>
            <a:pPr algn="ctr"/>
            <a:r>
              <a:rPr lang="en-US" sz="3600" u="none" dirty="0">
                <a:solidFill>
                  <a:srgbClr val="000000"/>
                </a:solidFill>
                <a:latin typeface="Calibri"/>
                <a:ea typeface="ＭＳ Ｐゴシック" charset="0"/>
                <a:cs typeface="Calibri"/>
              </a:rPr>
              <a:t>The making of Avatar</a:t>
            </a:r>
            <a:endParaRPr lang="it-IT" sz="3600" u="none" dirty="0">
              <a:latin typeface="Calibri"/>
              <a:cs typeface="Calibri"/>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ChangeArrowheads="1"/>
          </p:cNvSpPr>
          <p:nvPr>
            <p:ph type="title" idx="4294967295"/>
          </p:nvPr>
        </p:nvSpPr>
        <p:spPr>
          <a:xfrm>
            <a:off x="0" y="2286000"/>
            <a:ext cx="9144000" cy="1143000"/>
          </a:xfrm>
          <a:ln>
            <a:solidFill>
              <a:srgbClr val="FFFF00"/>
            </a:solidFill>
            <a:miter lim="800000"/>
            <a:headEnd/>
            <a:tailEnd/>
          </a:ln>
        </p:spPr>
        <p:txBody>
          <a:bodyPr/>
          <a:lstStyle/>
          <a:p>
            <a:r>
              <a:rPr lang="en-US" dirty="0">
                <a:solidFill>
                  <a:srgbClr val="000000"/>
                </a:solidFill>
                <a:latin typeface="Times New Roman" charset="0"/>
                <a:ea typeface="ＭＳ Ｐゴシック" charset="0"/>
                <a:cs typeface="ＭＳ Ｐゴシック" charset="0"/>
              </a:rPr>
              <a:t>Slide 14 – </a:t>
            </a:r>
            <a:r>
              <a:rPr lang="en-US" dirty="0" err="1">
                <a:solidFill>
                  <a:srgbClr val="000000"/>
                </a:solidFill>
                <a:latin typeface="Times New Roman" charset="0"/>
                <a:ea typeface="ＭＳ Ｐゴシック" charset="0"/>
                <a:cs typeface="ＭＳ Ｐゴシック" charset="0"/>
              </a:rPr>
              <a:t>Intervista</a:t>
            </a:r>
            <a:r>
              <a:rPr lang="en-US" dirty="0">
                <a:solidFill>
                  <a:srgbClr val="000000"/>
                </a:solidFill>
                <a:latin typeface="Times New Roman" charset="0"/>
                <a:ea typeface="ＭＳ Ｐゴシック" charset="0"/>
                <a:cs typeface="ＭＳ Ｐゴシック" charset="0"/>
              </a:rPr>
              <a:t> a </a:t>
            </a:r>
            <a:r>
              <a:rPr lang="en-US" dirty="0" err="1" smtClean="0">
                <a:solidFill>
                  <a:srgbClr val="000000"/>
                </a:solidFill>
                <a:latin typeface="Times New Roman" charset="0"/>
                <a:ea typeface="ＭＳ Ｐゴシック" charset="0"/>
                <a:cs typeface="ＭＳ Ｐゴシック" charset="0"/>
              </a:rPr>
              <a:t>TimBurton</a:t>
            </a:r>
            <a:r>
              <a:rPr lang="en-US" dirty="0" smtClean="0">
                <a:solidFill>
                  <a:srgbClr val="000000"/>
                </a:solidFill>
                <a:latin typeface="Times New Roman" charset="0"/>
                <a:ea typeface="ＭＳ Ｐゴシック" charset="0"/>
                <a:cs typeface="ＭＳ Ｐゴシック" charset="0"/>
              </a:rPr>
              <a:t> </a:t>
            </a:r>
            <a:r>
              <a:rPr lang="it-IT" dirty="0">
                <a:solidFill>
                  <a:srgbClr val="000000"/>
                </a:solidFill>
                <a:latin typeface="Times New Roman" charset="0"/>
                <a:ea typeface="ＭＳ Ｐゴシック" charset="0"/>
                <a:cs typeface="ＭＳ Ｐゴシック" charset="0"/>
              </a:rPr>
              <a:t/>
            </a:r>
            <a:br>
              <a:rPr lang="it-IT" dirty="0">
                <a:solidFill>
                  <a:srgbClr val="000000"/>
                </a:solidFill>
                <a:latin typeface="Times New Roman" charset="0"/>
                <a:ea typeface="ＭＳ Ｐゴシック" charset="0"/>
                <a:cs typeface="ＭＳ Ｐゴシック" charset="0"/>
              </a:rPr>
            </a:br>
            <a:r>
              <a:rPr lang="it-IT" dirty="0">
                <a:solidFill>
                  <a:srgbClr val="000000"/>
                </a:solidFill>
                <a:latin typeface="Times New Roman" charset="0"/>
                <a:ea typeface="ＭＳ Ｐゴシック" charset="0"/>
                <a:cs typeface="ＭＳ Ｐゴシック" charset="0"/>
              </a:rPr>
              <a:t/>
            </a:r>
            <a:br>
              <a:rPr lang="it-IT" dirty="0">
                <a:solidFill>
                  <a:srgbClr val="000000"/>
                </a:solidFill>
                <a:latin typeface="Times New Roman" charset="0"/>
                <a:ea typeface="ＭＳ Ｐゴシック" charset="0"/>
                <a:cs typeface="ＭＳ Ｐゴシック" charset="0"/>
              </a:rPr>
            </a:br>
            <a:r>
              <a:rPr lang="it-IT" dirty="0">
                <a:solidFill>
                  <a:srgbClr val="000000"/>
                </a:solidFill>
                <a:latin typeface="Times New Roman" charset="0"/>
                <a:ea typeface="ＭＳ Ｐゴシック" charset="0"/>
                <a:cs typeface="ＭＳ Ｐゴシック" charset="0"/>
              </a:rPr>
              <a:t/>
            </a:r>
            <a:br>
              <a:rPr lang="it-IT" dirty="0">
                <a:solidFill>
                  <a:srgbClr val="000000"/>
                </a:solidFill>
                <a:latin typeface="Times New Roman" charset="0"/>
                <a:ea typeface="ＭＳ Ｐゴシック" charset="0"/>
                <a:cs typeface="ＭＳ Ｐゴシック" charset="0"/>
              </a:rPr>
            </a:br>
            <a:r>
              <a:rPr lang="it-IT" dirty="0">
                <a:solidFill>
                  <a:srgbClr val="000000"/>
                </a:solidFill>
                <a:latin typeface="Times New Roman" charset="0"/>
                <a:ea typeface="ＭＳ Ｐゴシック" charset="0"/>
                <a:cs typeface="ＭＳ Ｐゴシック" charset="0"/>
              </a:rPr>
              <a:t>http://</a:t>
            </a:r>
            <a:r>
              <a:rPr lang="it-IT" dirty="0" err="1">
                <a:solidFill>
                  <a:srgbClr val="000000"/>
                </a:solidFill>
                <a:latin typeface="Times New Roman" charset="0"/>
                <a:ea typeface="ＭＳ Ｐゴシック" charset="0"/>
                <a:cs typeface="ＭＳ Ｐゴシック" charset="0"/>
              </a:rPr>
              <a:t>www.youtube.com</a:t>
            </a:r>
            <a:r>
              <a:rPr lang="it-IT" dirty="0">
                <a:solidFill>
                  <a:srgbClr val="000000"/>
                </a:solidFill>
                <a:latin typeface="Times New Roman" charset="0"/>
                <a:ea typeface="ＭＳ Ｐゴシック" charset="0"/>
                <a:cs typeface="ＭＳ Ｐゴシック" charset="0"/>
              </a:rPr>
              <a:t>/</a:t>
            </a:r>
            <a:r>
              <a:rPr lang="it-IT" dirty="0" err="1">
                <a:solidFill>
                  <a:srgbClr val="000000"/>
                </a:solidFill>
                <a:latin typeface="Times New Roman" charset="0"/>
                <a:ea typeface="ＭＳ Ｐゴシック" charset="0"/>
                <a:cs typeface="ＭＳ Ｐゴシック" charset="0"/>
              </a:rPr>
              <a:t>watch?v</a:t>
            </a:r>
            <a:r>
              <a:rPr lang="it-IT" dirty="0">
                <a:solidFill>
                  <a:srgbClr val="000000"/>
                </a:solidFill>
                <a:latin typeface="Times New Roman" charset="0"/>
                <a:ea typeface="ＭＳ Ｐゴシック" charset="0"/>
                <a:cs typeface="ＭＳ Ｐゴシック" charset="0"/>
              </a:rPr>
              <a:t>=_6oxZqGzr9A</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ChangeArrowheads="1"/>
          </p:cNvSpPr>
          <p:nvPr>
            <p:ph type="title" idx="4294967295"/>
          </p:nvPr>
        </p:nvSpPr>
        <p:spPr>
          <a:xfrm>
            <a:off x="870856" y="1469571"/>
            <a:ext cx="8273143" cy="5055054"/>
          </a:xfrm>
          <a:ln>
            <a:solidFill>
              <a:srgbClr val="FFFF00"/>
            </a:solidFill>
            <a:miter lim="800000"/>
            <a:headEnd/>
            <a:tailEnd/>
          </a:ln>
        </p:spPr>
        <p:txBody>
          <a:bodyPr/>
          <a:lstStyle/>
          <a:p>
            <a:r>
              <a:rPr lang="en-US" sz="2000" dirty="0" smtClean="0">
                <a:solidFill>
                  <a:srgbClr val="000000"/>
                </a:solidFill>
                <a:latin typeface="Times New Roman" charset="0"/>
                <a:ea typeface="ＭＳ Ｐゴシック" charset="0"/>
                <a:cs typeface="ＭＳ Ｐゴシック" charset="0"/>
              </a:rPr>
              <a:t>M</a:t>
            </a:r>
            <a:r>
              <a:rPr lang="it-IT" sz="2000" dirty="0" err="1" smtClean="0">
                <a:solidFill>
                  <a:srgbClr val="000000"/>
                </a:solidFill>
                <a:latin typeface="Times New Roman" charset="0"/>
                <a:ea typeface="ＭＳ Ｐゴシック" charset="0"/>
                <a:cs typeface="ＭＳ Ｐゴシック" charset="0"/>
              </a:rPr>
              <a:t>aking</a:t>
            </a:r>
            <a:r>
              <a:rPr lang="it-IT" sz="2000" dirty="0" smtClean="0">
                <a:solidFill>
                  <a:srgbClr val="000000"/>
                </a:solidFill>
                <a:latin typeface="Times New Roman" charset="0"/>
                <a:ea typeface="ＭＳ Ｐゴシック" charset="0"/>
                <a:cs typeface="ＭＳ Ｐゴシック" charset="0"/>
              </a:rPr>
              <a:t> </a:t>
            </a:r>
            <a:r>
              <a:rPr lang="it-IT" sz="2000" dirty="0" err="1" smtClean="0">
                <a:solidFill>
                  <a:srgbClr val="000000"/>
                </a:solidFill>
                <a:latin typeface="Times New Roman" charset="0"/>
                <a:ea typeface="ＭＳ Ｐゴシック" charset="0"/>
                <a:cs typeface="ＭＳ Ｐゴシック" charset="0"/>
              </a:rPr>
              <a:t>of</a:t>
            </a:r>
            <a:r>
              <a:rPr lang="it-IT" sz="2000" dirty="0" smtClean="0">
                <a:solidFill>
                  <a:srgbClr val="000000"/>
                </a:solidFill>
                <a:latin typeface="Times New Roman" charset="0"/>
                <a:ea typeface="ＭＳ Ｐゴシック" charset="0"/>
                <a:cs typeface="ＭＳ Ｐゴシック" charset="0"/>
              </a:rPr>
              <a:t> di “Pina” di Wim Wenders</a:t>
            </a:r>
            <a:br>
              <a:rPr lang="it-IT" sz="2000" dirty="0" smtClean="0">
                <a:solidFill>
                  <a:srgbClr val="000000"/>
                </a:solidFill>
                <a:latin typeface="Times New Roman" charset="0"/>
                <a:ea typeface="ＭＳ Ｐゴシック" charset="0"/>
                <a:cs typeface="ＭＳ Ｐゴシック" charset="0"/>
              </a:rPr>
            </a:br>
            <a:r>
              <a:rPr lang="it-IT" sz="2000" dirty="0" smtClean="0">
                <a:solidFill>
                  <a:srgbClr val="000000"/>
                </a:solidFill>
                <a:latin typeface="Times New Roman" charset="0"/>
                <a:ea typeface="ＭＳ Ｐゴシック" charset="0"/>
                <a:cs typeface="ＭＳ Ｐゴシック" charset="0"/>
              </a:rPr>
              <a:t/>
            </a:r>
            <a:br>
              <a:rPr lang="it-IT" sz="2000" dirty="0" smtClean="0">
                <a:solidFill>
                  <a:srgbClr val="000000"/>
                </a:solidFill>
                <a:latin typeface="Times New Roman" charset="0"/>
                <a:ea typeface="ＭＳ Ｐゴシック" charset="0"/>
                <a:cs typeface="ＭＳ Ｐゴシック" charset="0"/>
              </a:rPr>
            </a:br>
            <a:r>
              <a:rPr lang="it-IT" sz="2000" dirty="0" smtClean="0">
                <a:solidFill>
                  <a:srgbClr val="000000"/>
                </a:solidFill>
                <a:latin typeface="Times New Roman" charset="0"/>
                <a:ea typeface="ＭＳ Ｐゴシック" charset="0"/>
                <a:cs typeface="ＭＳ Ｐゴシック" charset="0"/>
              </a:rPr>
              <a:t>http://www.youtube.com/</a:t>
            </a:r>
            <a:r>
              <a:rPr lang="it-IT" sz="2000" dirty="0" err="1" smtClean="0">
                <a:solidFill>
                  <a:srgbClr val="000000"/>
                </a:solidFill>
                <a:latin typeface="Times New Roman" charset="0"/>
                <a:ea typeface="ＭＳ Ｐゴシック" charset="0"/>
                <a:cs typeface="ＭＳ Ｐゴシック" charset="0"/>
              </a:rPr>
              <a:t>watch</a:t>
            </a:r>
            <a:r>
              <a:rPr lang="it-IT" sz="2000" dirty="0" smtClean="0">
                <a:solidFill>
                  <a:srgbClr val="000000"/>
                </a:solidFill>
                <a:latin typeface="Times New Roman" charset="0"/>
                <a:ea typeface="ＭＳ Ｐゴシック" charset="0"/>
                <a:cs typeface="ＭＳ Ｐゴシック" charset="0"/>
              </a:rPr>
              <a:t>?v=t91dJLe1CUI&amp;feature=relmfu</a:t>
            </a:r>
            <a:br>
              <a:rPr lang="it-IT" sz="2000" dirty="0" smtClean="0">
                <a:solidFill>
                  <a:srgbClr val="000000"/>
                </a:solidFill>
                <a:latin typeface="Times New Roman" charset="0"/>
                <a:ea typeface="ＭＳ Ｐゴシック" charset="0"/>
                <a:cs typeface="ＭＳ Ｐゴシック" charset="0"/>
              </a:rPr>
            </a:br>
            <a:r>
              <a:rPr lang="it-IT" sz="2000" dirty="0" smtClean="0">
                <a:solidFill>
                  <a:srgbClr val="000000"/>
                </a:solidFill>
                <a:latin typeface="Times New Roman" charset="0"/>
                <a:ea typeface="ＭＳ Ｐゴシック" charset="0"/>
                <a:cs typeface="ＭＳ Ｐゴシック" charset="0"/>
              </a:rPr>
              <a:t/>
            </a:r>
            <a:br>
              <a:rPr lang="it-IT" sz="2000" dirty="0" smtClean="0">
                <a:solidFill>
                  <a:srgbClr val="000000"/>
                </a:solidFill>
                <a:latin typeface="Times New Roman" charset="0"/>
                <a:ea typeface="ＭＳ Ｐゴシック" charset="0"/>
                <a:cs typeface="ＭＳ Ｐゴシック" charset="0"/>
              </a:rPr>
            </a:br>
            <a:r>
              <a:rPr lang="it-IT" sz="2000" dirty="0" smtClean="0">
                <a:solidFill>
                  <a:srgbClr val="000000"/>
                </a:solidFill>
                <a:latin typeface="Times New Roman" charset="0"/>
                <a:ea typeface="ＭＳ Ｐゴシック" charset="0"/>
                <a:cs typeface="ＭＳ Ｐゴシック" charset="0"/>
              </a:rPr>
              <a:t>+ intervista a Wenders </a:t>
            </a:r>
            <a:r>
              <a:rPr lang="it-IT" sz="2000" dirty="0" smtClean="0">
                <a:solidFill>
                  <a:srgbClr val="000000"/>
                </a:solidFill>
                <a:latin typeface="Times New Roman" charset="0"/>
                <a:ea typeface="ＭＳ Ｐゴシック" charset="0"/>
                <a:cs typeface="ＭＳ Ｐゴシック" charset="0"/>
              </a:rPr>
              <a:t/>
            </a:r>
            <a:br>
              <a:rPr lang="it-IT" sz="2000" dirty="0" smtClean="0">
                <a:solidFill>
                  <a:srgbClr val="000000"/>
                </a:solidFill>
                <a:latin typeface="Times New Roman" charset="0"/>
                <a:ea typeface="ＭＳ Ｐゴシック" charset="0"/>
                <a:cs typeface="ＭＳ Ｐゴシック" charset="0"/>
              </a:rPr>
            </a:br>
            <a:r>
              <a:rPr lang="it-IT" sz="2000" dirty="0" smtClean="0">
                <a:solidFill>
                  <a:srgbClr val="000000"/>
                </a:solidFill>
                <a:latin typeface="Times New Roman" charset="0"/>
                <a:ea typeface="ＭＳ Ｐゴシック" charset="0"/>
                <a:cs typeface="ＭＳ Ｐゴシック" charset="0"/>
              </a:rPr>
              <a:t/>
            </a:r>
            <a:br>
              <a:rPr lang="it-IT" sz="2000" dirty="0" smtClean="0">
                <a:solidFill>
                  <a:srgbClr val="000000"/>
                </a:solidFill>
                <a:latin typeface="Times New Roman" charset="0"/>
                <a:ea typeface="ＭＳ Ｐゴシック" charset="0"/>
                <a:cs typeface="ＭＳ Ｐゴシック" charset="0"/>
              </a:rPr>
            </a:br>
            <a:r>
              <a:rPr lang="it-IT" sz="2000" dirty="0" smtClean="0">
                <a:solidFill>
                  <a:srgbClr val="000000"/>
                </a:solidFill>
                <a:latin typeface="Times New Roman" charset="0"/>
                <a:ea typeface="ＭＳ Ｐゴシック" charset="0"/>
                <a:cs typeface="ＭＳ Ｐゴシック" charset="0"/>
              </a:rPr>
              <a:t>http://www.youtube.com/</a:t>
            </a:r>
            <a:r>
              <a:rPr lang="it-IT" sz="2000" dirty="0" err="1" smtClean="0">
                <a:solidFill>
                  <a:srgbClr val="000000"/>
                </a:solidFill>
                <a:latin typeface="Times New Roman" charset="0"/>
                <a:ea typeface="ＭＳ Ｐゴシック" charset="0"/>
                <a:cs typeface="ＭＳ Ｐゴシック" charset="0"/>
              </a:rPr>
              <a:t>watch</a:t>
            </a:r>
            <a:r>
              <a:rPr lang="it-IT" sz="2000" dirty="0" smtClean="0">
                <a:solidFill>
                  <a:srgbClr val="000000"/>
                </a:solidFill>
                <a:latin typeface="Times New Roman" charset="0"/>
                <a:ea typeface="ＭＳ Ｐゴシック" charset="0"/>
                <a:cs typeface="ＭＳ Ｐゴシック" charset="0"/>
              </a:rPr>
              <a:t>?feature=player_embedded&amp;v=Xi4ZAY1I8h8</a:t>
            </a:r>
            <a:endParaRPr lang="it-IT" sz="2000" dirty="0">
              <a:solidFill>
                <a:srgbClr val="000000"/>
              </a:solidFill>
              <a:latin typeface="Times New Roman" charset="0"/>
              <a:ea typeface="ＭＳ Ｐゴシック" charset="0"/>
              <a:cs typeface="ＭＳ Ｐゴシック" charset="0"/>
            </a:endParaRPr>
          </a:p>
        </p:txBody>
      </p:sp>
      <p:sp>
        <p:nvSpPr>
          <p:cNvPr id="2" name="Rettangolo 1"/>
          <p:cNvSpPr/>
          <p:nvPr/>
        </p:nvSpPr>
        <p:spPr>
          <a:xfrm>
            <a:off x="6448863" y="323334"/>
            <a:ext cx="1108559" cy="369332"/>
          </a:xfrm>
          <a:prstGeom prst="rect">
            <a:avLst/>
          </a:prstGeom>
        </p:spPr>
        <p:txBody>
          <a:bodyPr wrap="none">
            <a:spAutoFit/>
          </a:bodyPr>
          <a:lstStyle/>
          <a:p>
            <a:r>
              <a:rPr lang="it-IT" dirty="0" err="1">
                <a:solidFill>
                  <a:srgbClr val="FFFFFF"/>
                </a:solidFill>
              </a:rPr>
              <a:t>Contents</a:t>
            </a:r>
            <a:endParaRPr lang="it-IT" dirty="0">
              <a:solidFill>
                <a:srgbClr val="FFFFFF"/>
              </a:solidFill>
            </a:endParaRPr>
          </a:p>
        </p:txBody>
      </p:sp>
      <p:sp>
        <p:nvSpPr>
          <p:cNvPr id="5" name="CasellaDiTesto 4"/>
          <p:cNvSpPr txBox="1"/>
          <p:nvPr/>
        </p:nvSpPr>
        <p:spPr>
          <a:xfrm>
            <a:off x="3268133" y="1274234"/>
            <a:ext cx="2776797" cy="646331"/>
          </a:xfrm>
          <a:prstGeom prst="rect">
            <a:avLst/>
          </a:prstGeom>
          <a:noFill/>
        </p:spPr>
        <p:txBody>
          <a:bodyPr wrap="none" rtlCol="0">
            <a:spAutoFit/>
          </a:bodyPr>
          <a:lstStyle/>
          <a:p>
            <a:pPr algn="ctr"/>
            <a:r>
              <a:rPr lang="it-IT" sz="3600" u="none" dirty="0" smtClean="0"/>
              <a:t>Pina Bausch</a:t>
            </a:r>
            <a:endParaRPr lang="it-IT" sz="3600" u="none" dirty="0"/>
          </a:p>
        </p:txBody>
      </p:sp>
    </p:spTree>
    <p:extLst>
      <p:ext uri="{BB962C8B-B14F-4D97-AF65-F5344CB8AC3E}">
        <p14:creationId xmlns:p14="http://schemas.microsoft.com/office/powerpoint/2010/main" xmlns="" val="31568242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Further</a:t>
            </a:r>
            <a:r>
              <a:rPr lang="it-IT" dirty="0" smtClean="0"/>
              <a:t> </a:t>
            </a:r>
            <a:r>
              <a:rPr lang="it-IT" dirty="0" err="1" smtClean="0"/>
              <a:t>Readings</a:t>
            </a:r>
            <a:endParaRPr lang="it-IT" dirty="0"/>
          </a:p>
        </p:txBody>
      </p:sp>
      <p:sp>
        <p:nvSpPr>
          <p:cNvPr id="3" name="CasellaDiTesto 2"/>
          <p:cNvSpPr txBox="1"/>
          <p:nvPr/>
        </p:nvSpPr>
        <p:spPr>
          <a:xfrm>
            <a:off x="344715" y="984975"/>
            <a:ext cx="8654142" cy="5909311"/>
          </a:xfrm>
          <a:prstGeom prst="rect">
            <a:avLst/>
          </a:prstGeom>
          <a:noFill/>
        </p:spPr>
        <p:txBody>
          <a:bodyPr wrap="square" rtlCol="0">
            <a:spAutoFit/>
          </a:bodyPr>
          <a:lstStyle/>
          <a:p>
            <a:r>
              <a:rPr lang="it-IT" u="none" dirty="0"/>
              <a:t>Henry Jenkins, </a:t>
            </a:r>
            <a:r>
              <a:rPr lang="it-IT" i="1" u="none" dirty="0" err="1"/>
              <a:t>Converging</a:t>
            </a:r>
            <a:r>
              <a:rPr lang="it-IT" i="1" u="none" dirty="0"/>
              <a:t> Culture. </a:t>
            </a:r>
            <a:r>
              <a:rPr lang="it-IT" i="1" u="none" dirty="0" err="1"/>
              <a:t>Where</a:t>
            </a:r>
            <a:r>
              <a:rPr lang="it-IT" i="1" u="none" dirty="0"/>
              <a:t> </a:t>
            </a:r>
            <a:r>
              <a:rPr lang="it-IT" i="1" u="none" dirty="0" err="1"/>
              <a:t>Old</a:t>
            </a:r>
            <a:r>
              <a:rPr lang="it-IT" i="1" u="none" dirty="0"/>
              <a:t> and New Media Collide</a:t>
            </a:r>
            <a:r>
              <a:rPr lang="it-IT" u="none" dirty="0"/>
              <a:t>, 2006, NYC, NY, New York </a:t>
            </a:r>
            <a:r>
              <a:rPr lang="it-IT" u="none" dirty="0" err="1"/>
              <a:t>University</a:t>
            </a:r>
            <a:r>
              <a:rPr lang="it-IT" u="none" dirty="0"/>
              <a:t> Press</a:t>
            </a:r>
          </a:p>
          <a:p>
            <a:r>
              <a:rPr lang="it-IT" u="none" dirty="0"/>
              <a:t> Henry Jenkins, </a:t>
            </a:r>
            <a:r>
              <a:rPr lang="it-IT" i="1" u="none" dirty="0"/>
              <a:t>Wow Climax: </a:t>
            </a:r>
            <a:r>
              <a:rPr lang="it-IT" i="1" u="none" dirty="0" err="1"/>
              <a:t>Tracing</a:t>
            </a:r>
            <a:r>
              <a:rPr lang="it-IT" i="1" u="none" dirty="0"/>
              <a:t> the </a:t>
            </a:r>
            <a:r>
              <a:rPr lang="it-IT" i="1" u="none" dirty="0" err="1"/>
              <a:t>Emotional</a:t>
            </a:r>
            <a:r>
              <a:rPr lang="it-IT" i="1" u="none" dirty="0"/>
              <a:t> Impact of </a:t>
            </a:r>
            <a:r>
              <a:rPr lang="it-IT" i="1" u="none" dirty="0" err="1"/>
              <a:t>Popular</a:t>
            </a:r>
            <a:r>
              <a:rPr lang="it-IT" i="1" u="none" dirty="0"/>
              <a:t> Culture,</a:t>
            </a:r>
            <a:r>
              <a:rPr lang="it-IT" u="none" dirty="0"/>
              <a:t> 2007, NYC, NY, New York </a:t>
            </a:r>
            <a:r>
              <a:rPr lang="it-IT" u="none" dirty="0" err="1"/>
              <a:t>University</a:t>
            </a:r>
            <a:r>
              <a:rPr lang="it-IT" u="none" dirty="0"/>
              <a:t> Press</a:t>
            </a:r>
          </a:p>
          <a:p>
            <a:r>
              <a:rPr lang="it-IT" u="none" dirty="0"/>
              <a:t> Anne </a:t>
            </a:r>
            <a:r>
              <a:rPr lang="it-IT" u="none" dirty="0" err="1"/>
              <a:t>Friedberg</a:t>
            </a:r>
            <a:r>
              <a:rPr lang="it-IT" u="none" dirty="0"/>
              <a:t>, </a:t>
            </a:r>
            <a:r>
              <a:rPr lang="it-IT" i="1" u="none" dirty="0"/>
              <a:t>The Virtual </a:t>
            </a:r>
            <a:r>
              <a:rPr lang="it-IT" i="1" u="none" dirty="0" err="1"/>
              <a:t>Window</a:t>
            </a:r>
            <a:r>
              <a:rPr lang="it-IT" i="1" u="none" dirty="0"/>
              <a:t>. From Alberti to Microsoft,</a:t>
            </a:r>
            <a:r>
              <a:rPr lang="it-IT" u="none" dirty="0"/>
              <a:t> 2006, Cambridge Mass, MIT Press</a:t>
            </a:r>
          </a:p>
          <a:p>
            <a:r>
              <a:rPr lang="it-IT" u="none" dirty="0"/>
              <a:t> Enrico Menduni, Antonio </a:t>
            </a:r>
            <a:r>
              <a:rPr lang="it-IT" u="none" dirty="0" err="1"/>
              <a:t>Catolfi</a:t>
            </a:r>
            <a:r>
              <a:rPr lang="it-IT" u="none" dirty="0"/>
              <a:t>, </a:t>
            </a:r>
            <a:r>
              <a:rPr lang="it-IT" i="1" u="none" dirty="0"/>
              <a:t>Produrre tv, </a:t>
            </a:r>
            <a:r>
              <a:rPr lang="it-IT" u="none" dirty="0"/>
              <a:t>2009, Bari-Roma, Laterza</a:t>
            </a:r>
          </a:p>
          <a:p>
            <a:r>
              <a:rPr lang="it-IT" u="none" dirty="0"/>
              <a:t> Enrico Menduni, </a:t>
            </a:r>
            <a:r>
              <a:rPr lang="it-IT" i="1" u="none" dirty="0"/>
              <a:t>Televisioni,</a:t>
            </a:r>
            <a:r>
              <a:rPr lang="it-IT" u="none" dirty="0"/>
              <a:t> 2010, Bologna, il Mulino</a:t>
            </a:r>
          </a:p>
          <a:p>
            <a:r>
              <a:rPr lang="it-IT" u="none" dirty="0"/>
              <a:t> Enrico Menduni, Vito </a:t>
            </a:r>
            <a:r>
              <a:rPr lang="it-IT" u="none" dirty="0" err="1"/>
              <a:t>Zagarrio</a:t>
            </a:r>
            <a:r>
              <a:rPr lang="it-IT" u="none" dirty="0"/>
              <a:t> (a cura di), </a:t>
            </a:r>
            <a:r>
              <a:rPr lang="it-IT" i="1" u="none" dirty="0"/>
              <a:t>Rivoluzioni digitali e nuove forme estetiche, </a:t>
            </a:r>
            <a:r>
              <a:rPr lang="it-IT" u="none" dirty="0"/>
              <a:t>IMAGO, A. 2, n. 3, 2011.</a:t>
            </a:r>
          </a:p>
          <a:p>
            <a:endParaRPr lang="it-IT" u="none" dirty="0"/>
          </a:p>
          <a:p>
            <a:r>
              <a:rPr lang="it-IT" u="none" dirty="0"/>
              <a:t>Laurent </a:t>
            </a:r>
            <a:r>
              <a:rPr lang="it-IT" u="none" dirty="0" err="1"/>
              <a:t>Jullier</a:t>
            </a:r>
            <a:r>
              <a:rPr lang="it-IT" u="none" dirty="0"/>
              <a:t>, </a:t>
            </a:r>
            <a:r>
              <a:rPr lang="it-IT" i="1" u="none" dirty="0"/>
              <a:t>Alice nel paese dei </a:t>
            </a:r>
            <a:r>
              <a:rPr lang="it-IT" i="1" u="none" dirty="0" err="1"/>
              <a:t>traveling</a:t>
            </a:r>
            <a:r>
              <a:rPr lang="it-IT" i="1" u="none" dirty="0"/>
              <a:t>. Immaginario visuale e dispositivi di mediazione ottica, </a:t>
            </a:r>
            <a:r>
              <a:rPr lang="it-IT" u="none" dirty="0"/>
              <a:t>IMAGO, A. 2, n. 3, 2011.</a:t>
            </a:r>
          </a:p>
          <a:p>
            <a:endParaRPr lang="it-IT" u="none" dirty="0"/>
          </a:p>
          <a:p>
            <a:r>
              <a:rPr lang="it-IT" u="none" dirty="0"/>
              <a:t>Thomas </a:t>
            </a:r>
            <a:r>
              <a:rPr lang="it-IT" u="none" dirty="0" err="1"/>
              <a:t>Elsaesser</a:t>
            </a:r>
            <a:r>
              <a:rPr lang="it-IT" u="none" dirty="0"/>
              <a:t>, </a:t>
            </a:r>
            <a:r>
              <a:rPr lang="it-IT" i="1" u="none" dirty="0"/>
              <a:t>Il ritorno del 3D: logica e genealogie dell’immagine del XXI secolo, </a:t>
            </a:r>
            <a:r>
              <a:rPr lang="it-IT" u="none" dirty="0"/>
              <a:t>IMAGO, A. 2, n. 3, 2011.</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dirty="0"/>
          </a:p>
        </p:txBody>
      </p:sp>
      <p:sp>
        <p:nvSpPr>
          <p:cNvPr id="3" name="CasellaDiTesto 2"/>
          <p:cNvSpPr txBox="1"/>
          <p:nvPr/>
        </p:nvSpPr>
        <p:spPr>
          <a:xfrm>
            <a:off x="0" y="1363556"/>
            <a:ext cx="8654142" cy="5466113"/>
          </a:xfrm>
          <a:prstGeom prst="rect">
            <a:avLst/>
          </a:prstGeom>
          <a:noFill/>
        </p:spPr>
        <p:txBody>
          <a:bodyPr wrap="square" rtlCol="0">
            <a:spAutoFit/>
          </a:bodyPr>
          <a:lstStyle/>
          <a:p>
            <a:pPr>
              <a:lnSpc>
                <a:spcPct val="120000"/>
              </a:lnSpc>
            </a:pPr>
            <a:r>
              <a:rPr lang="it-IT" u="none" dirty="0" err="1" smtClean="0"/>
              <a:t>Thanks</a:t>
            </a:r>
            <a:r>
              <a:rPr lang="it-IT" u="none" dirty="0" smtClean="0"/>
              <a:t> for </a:t>
            </a:r>
            <a:r>
              <a:rPr lang="it-IT" u="none" dirty="0" err="1" smtClean="0"/>
              <a:t>your</a:t>
            </a:r>
            <a:r>
              <a:rPr lang="it-IT" u="none" dirty="0" smtClean="0"/>
              <a:t> </a:t>
            </a:r>
          </a:p>
          <a:p>
            <a:pPr>
              <a:lnSpc>
                <a:spcPct val="120000"/>
              </a:lnSpc>
            </a:pPr>
            <a:r>
              <a:rPr lang="it-IT" u="none" dirty="0" err="1" smtClean="0"/>
              <a:t>kind</a:t>
            </a:r>
            <a:r>
              <a:rPr lang="it-IT" u="none" dirty="0" smtClean="0"/>
              <a:t> </a:t>
            </a:r>
            <a:r>
              <a:rPr lang="it-IT" u="none" dirty="0" err="1" smtClean="0"/>
              <a:t>attention</a:t>
            </a:r>
            <a:endParaRPr lang="it-IT" u="none" dirty="0" smtClean="0"/>
          </a:p>
          <a:p>
            <a:endParaRPr lang="it-IT" u="none" dirty="0"/>
          </a:p>
          <a:p>
            <a:endParaRPr lang="it-IT" u="none" dirty="0" smtClean="0"/>
          </a:p>
          <a:p>
            <a:endParaRPr lang="it-IT" u="none" dirty="0"/>
          </a:p>
          <a:p>
            <a:r>
              <a:rPr lang="it-IT" u="none" dirty="0" smtClean="0">
                <a:solidFill>
                  <a:srgbClr val="000000"/>
                </a:solidFill>
              </a:rPr>
              <a:t>neri@uniroma3.it</a:t>
            </a:r>
          </a:p>
          <a:p>
            <a:endParaRPr lang="it-IT" u="none" dirty="0" smtClean="0">
              <a:solidFill>
                <a:srgbClr val="000000"/>
              </a:solidFill>
            </a:endParaRPr>
          </a:p>
          <a:p>
            <a:r>
              <a:rPr lang="it-IT" u="none" dirty="0" smtClean="0"/>
              <a:t>menduni@uniroma3.it</a:t>
            </a:r>
          </a:p>
          <a:p>
            <a:endParaRPr lang="it-IT" u="none" dirty="0" smtClean="0"/>
          </a:p>
          <a:p>
            <a:endParaRPr lang="it-IT" u="none" dirty="0"/>
          </a:p>
          <a:p>
            <a:endParaRPr lang="it-IT" u="none" dirty="0" smtClean="0"/>
          </a:p>
          <a:p>
            <a:endParaRPr lang="it-IT" u="none" dirty="0"/>
          </a:p>
          <a:p>
            <a:r>
              <a:rPr lang="it-IT" u="none" dirty="0" smtClean="0"/>
              <a:t>Editing video</a:t>
            </a:r>
          </a:p>
          <a:p>
            <a:endParaRPr lang="it-IT" u="none" dirty="0"/>
          </a:p>
          <a:p>
            <a:r>
              <a:rPr lang="it-IT" u="none" dirty="0" smtClean="0"/>
              <a:t>Giacomo </a:t>
            </a:r>
            <a:r>
              <a:rPr lang="it-IT" u="none" dirty="0" err="1"/>
              <a:t>N</a:t>
            </a:r>
            <a:r>
              <a:rPr lang="it-IT" u="none" dirty="0" err="1" smtClean="0"/>
              <a:t>encioni</a:t>
            </a:r>
            <a:endParaRPr lang="it-IT" u="none" dirty="0"/>
          </a:p>
          <a:p>
            <a:endParaRPr lang="it-IT" u="none" dirty="0" smtClean="0"/>
          </a:p>
          <a:p>
            <a:endParaRPr lang="it-IT" u="none" dirty="0"/>
          </a:p>
          <a:p>
            <a:endParaRPr lang="it-IT" u="none" dirty="0" smtClean="0"/>
          </a:p>
          <a:p>
            <a:endParaRPr lang="it-IT" u="none" dirty="0"/>
          </a:p>
        </p:txBody>
      </p:sp>
    </p:spTree>
    <p:extLst>
      <p:ext uri="{BB962C8B-B14F-4D97-AF65-F5344CB8AC3E}">
        <p14:creationId xmlns:p14="http://schemas.microsoft.com/office/powerpoint/2010/main" xmlns="" val="11439959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effectLst/>
              </a:rPr>
              <a:t>Renaissance</a:t>
            </a:r>
            <a:r>
              <a:rPr lang="it-IT" dirty="0" smtClean="0">
                <a:effectLst/>
              </a:rPr>
              <a:t> </a:t>
            </a:r>
            <a:r>
              <a:rPr lang="it-IT" dirty="0" err="1" smtClean="0">
                <a:effectLst/>
              </a:rPr>
              <a:t>Perspective</a:t>
            </a:r>
            <a:r>
              <a:rPr lang="it-IT" dirty="0" smtClean="0">
                <a:effectLst/>
              </a:rPr>
              <a:t> </a:t>
            </a:r>
            <a:endParaRPr lang="it-IT" dirty="0">
              <a:effectLst/>
            </a:endParaRPr>
          </a:p>
        </p:txBody>
      </p:sp>
      <p:sp>
        <p:nvSpPr>
          <p:cNvPr id="3" name="Segnaposto contenuto 2"/>
          <p:cNvSpPr>
            <a:spLocks noGrp="1"/>
          </p:cNvSpPr>
          <p:nvPr>
            <p:ph idx="1"/>
          </p:nvPr>
        </p:nvSpPr>
        <p:spPr>
          <a:xfrm>
            <a:off x="457200" y="1722956"/>
            <a:ext cx="8229600" cy="5448300"/>
          </a:xfrm>
        </p:spPr>
        <p:txBody>
          <a:bodyPr/>
          <a:lstStyle/>
          <a:p>
            <a:r>
              <a:rPr lang="it-IT" dirty="0"/>
              <a:t>L’opinione </a:t>
            </a:r>
            <a:r>
              <a:rPr lang="it-IT" dirty="0" err="1"/>
              <a:t>gold</a:t>
            </a:r>
            <a:r>
              <a:rPr lang="it-IT" dirty="0"/>
              <a:t> standard sull’estetica del cinema, o meglio sulle convenzioni visive che presiedono alla visione cinematografica (regime </a:t>
            </a:r>
            <a:r>
              <a:rPr lang="it-IT" dirty="0" err="1"/>
              <a:t>scopico</a:t>
            </a:r>
            <a:r>
              <a:rPr lang="it-IT" dirty="0"/>
              <a:t> del cinema) afferma che le convenzioni visive adottate dal cinema e dalle televisione, sono ereditate dalla fotografia, che ha adottato quelle della prospettiva rinascimentale.  </a:t>
            </a:r>
          </a:p>
          <a:p>
            <a:endParaRPr lang="it-IT" dirty="0"/>
          </a:p>
          <a:p>
            <a:r>
              <a:rPr lang="it-IT" dirty="0"/>
              <a:t>Essa è un procedimento a base geometrica e matematica per la resa in 2D della terza dimensione, inventata a Firenze verso il 1420 e per quasi un secolo "segreto aziendale" della pittura italiana.</a:t>
            </a:r>
          </a:p>
          <a:p>
            <a:pPr marL="0" indent="0">
              <a:buNone/>
            </a:pPr>
            <a:endParaRPr lang="en-GB" dirty="0" smtClean="0"/>
          </a:p>
          <a:p>
            <a:endParaRPr lang="it-IT" i="1" dirty="0" smtClean="0">
              <a:solidFill>
                <a:srgbClr val="000090"/>
              </a:solidFill>
            </a:endParaRPr>
          </a:p>
          <a:p>
            <a:pPr>
              <a:buNone/>
            </a:pPr>
            <a:endParaRPr lang="it-IT" dirty="0" smtClean="0"/>
          </a:p>
          <a:p>
            <a:endParaRPr lang="it-IT" dirty="0" smtClean="0"/>
          </a:p>
          <a:p>
            <a:pPr lvl="1"/>
            <a:endParaRPr lang="it-IT" dirty="0"/>
          </a:p>
        </p:txBody>
      </p:sp>
    </p:spTree>
    <p:extLst>
      <p:ext uri="{BB962C8B-B14F-4D97-AF65-F5344CB8AC3E}">
        <p14:creationId xmlns:p14="http://schemas.microsoft.com/office/powerpoint/2010/main" xmlns="" val="27225401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6"/>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051300" y="2206096"/>
            <a:ext cx="4824413" cy="2678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Rettangolo 1"/>
          <p:cNvSpPr/>
          <p:nvPr/>
        </p:nvSpPr>
        <p:spPr>
          <a:xfrm>
            <a:off x="3682123" y="343896"/>
            <a:ext cx="5461877" cy="523220"/>
          </a:xfrm>
          <a:prstGeom prst="rect">
            <a:avLst/>
          </a:prstGeom>
        </p:spPr>
        <p:txBody>
          <a:bodyPr wrap="none">
            <a:spAutoFit/>
          </a:bodyPr>
          <a:lstStyle/>
          <a:p>
            <a:r>
              <a:rPr lang="it-IT" sz="2800" u="none" dirty="0" smtClean="0">
                <a:solidFill>
                  <a:srgbClr val="DCE6F2"/>
                </a:solidFill>
                <a:latin typeface="Calibri"/>
              </a:rPr>
              <a:t>Masaccio, </a:t>
            </a:r>
            <a:r>
              <a:rPr lang="it-IT" sz="2800" u="none" dirty="0" err="1" smtClean="0">
                <a:solidFill>
                  <a:srgbClr val="DCE6F2"/>
                </a:solidFill>
                <a:latin typeface="Calibri"/>
              </a:rPr>
              <a:t>Trinity</a:t>
            </a:r>
            <a:r>
              <a:rPr lang="it-IT" sz="2800" u="none" dirty="0" smtClean="0">
                <a:solidFill>
                  <a:srgbClr val="DCE6F2"/>
                </a:solidFill>
                <a:latin typeface="Calibri"/>
              </a:rPr>
              <a:t>, Florence, 1425-27</a:t>
            </a:r>
            <a:endParaRPr lang="it-IT" sz="2800" dirty="0">
              <a:solidFill>
                <a:schemeClr val="bg1"/>
              </a:solidFill>
            </a:endParaRPr>
          </a:p>
        </p:txBody>
      </p:sp>
      <p:pic>
        <p:nvPicPr>
          <p:cNvPr id="3" name="Immagine 2" descr="Masaccio Trinità.jp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22552" y="1028094"/>
            <a:ext cx="2927046" cy="5914728"/>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effectLst/>
              </a:rPr>
              <a:t>Renaissance</a:t>
            </a:r>
            <a:r>
              <a:rPr lang="it-IT" dirty="0" smtClean="0">
                <a:effectLst/>
              </a:rPr>
              <a:t> </a:t>
            </a:r>
            <a:r>
              <a:rPr lang="it-IT" dirty="0" err="1" smtClean="0">
                <a:effectLst/>
              </a:rPr>
              <a:t>Perspective</a:t>
            </a:r>
            <a:r>
              <a:rPr lang="it-IT" dirty="0" smtClean="0">
                <a:effectLst/>
              </a:rPr>
              <a:t> </a:t>
            </a:r>
            <a:endParaRPr lang="it-IT" dirty="0">
              <a:effectLst/>
            </a:endParaRPr>
          </a:p>
        </p:txBody>
      </p:sp>
      <p:sp>
        <p:nvSpPr>
          <p:cNvPr id="3" name="Segnaposto contenuto 2"/>
          <p:cNvSpPr>
            <a:spLocks noGrp="1"/>
          </p:cNvSpPr>
          <p:nvPr>
            <p:ph idx="1"/>
          </p:nvPr>
        </p:nvSpPr>
        <p:spPr/>
        <p:txBody>
          <a:bodyPr/>
          <a:lstStyle/>
          <a:p>
            <a:r>
              <a:rPr lang="it-IT" dirty="0"/>
              <a:t>La prospettiva postula un osservatore unico, collocato in posizione centrale davanti al quadro. E dunque esterno ad esso, un osservatore che guarda, come dice Leon Battista Alberti, da una finestra: che è il quadro, debitamente incorniciato per mostrare i limiti della rappresentazione, dello spazio rappresentato (dove finisce la finestra)</a:t>
            </a:r>
            <a:r>
              <a:rPr lang="it-IT" dirty="0" smtClean="0"/>
              <a:t>.</a:t>
            </a:r>
          </a:p>
          <a:p>
            <a:r>
              <a:rPr lang="it-IT" dirty="0" smtClean="0"/>
              <a:t> </a:t>
            </a:r>
            <a:r>
              <a:rPr lang="it-IT" dirty="0"/>
              <a:t>Tutto è 2D, in piano, non c’è bisogno di forme plastiche o architettoniche che collaborino: La pittura si presta volentieri a </a:t>
            </a:r>
            <a:r>
              <a:rPr lang="it-IT" dirty="0" smtClean="0"/>
              <a:t>rappresentarle.</a:t>
            </a:r>
          </a:p>
          <a:p>
            <a:pPr>
              <a:buNone/>
            </a:pPr>
            <a:endParaRPr lang="it-IT" dirty="0" smtClean="0"/>
          </a:p>
          <a:p>
            <a:endParaRPr lang="it-IT" dirty="0" smtClean="0"/>
          </a:p>
          <a:p>
            <a:pPr lvl="1"/>
            <a:endParaRPr lang="it-IT" dirty="0"/>
          </a:p>
        </p:txBody>
      </p:sp>
    </p:spTree>
    <p:extLst>
      <p:ext uri="{BB962C8B-B14F-4D97-AF65-F5344CB8AC3E}">
        <p14:creationId xmlns:p14="http://schemas.microsoft.com/office/powerpoint/2010/main" xmlns="" val="11718118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Immagine 1" descr="Herni Cartier Bresson, Scanno.jpg"/>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532516" y="1132870"/>
            <a:ext cx="3492953" cy="52149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Rettangolo 1"/>
          <p:cNvSpPr/>
          <p:nvPr/>
        </p:nvSpPr>
        <p:spPr>
          <a:xfrm>
            <a:off x="4102387" y="241086"/>
            <a:ext cx="4875403" cy="523220"/>
          </a:xfrm>
          <a:prstGeom prst="rect">
            <a:avLst/>
          </a:prstGeom>
        </p:spPr>
        <p:txBody>
          <a:bodyPr wrap="none">
            <a:spAutoFit/>
          </a:bodyPr>
          <a:lstStyle/>
          <a:p>
            <a:r>
              <a:rPr lang="it-IT" sz="2800" dirty="0" smtClean="0">
                <a:solidFill>
                  <a:srgbClr val="FFFFFF"/>
                </a:solidFill>
              </a:rPr>
              <a:t>From painting to </a:t>
            </a:r>
            <a:r>
              <a:rPr lang="it-IT" sz="2800" dirty="0" err="1" smtClean="0">
                <a:solidFill>
                  <a:srgbClr val="FFFFFF"/>
                </a:solidFill>
              </a:rPr>
              <a:t>photography</a:t>
            </a:r>
            <a:endParaRPr lang="it-IT" sz="2800" dirty="0">
              <a:solidFill>
                <a:srgbClr val="FFFFFF"/>
              </a:solidFill>
            </a:endParaRPr>
          </a:p>
        </p:txBody>
      </p:sp>
      <p:sp>
        <p:nvSpPr>
          <p:cNvPr id="3" name="CasellaDiTesto 2"/>
          <p:cNvSpPr txBox="1"/>
          <p:nvPr/>
        </p:nvSpPr>
        <p:spPr>
          <a:xfrm>
            <a:off x="135468" y="1659467"/>
            <a:ext cx="5283200" cy="5262979"/>
          </a:xfrm>
          <a:prstGeom prst="rect">
            <a:avLst/>
          </a:prstGeom>
          <a:noFill/>
        </p:spPr>
        <p:txBody>
          <a:bodyPr wrap="square" rtlCol="0">
            <a:spAutoFit/>
          </a:bodyPr>
          <a:lstStyle/>
          <a:p>
            <a:r>
              <a:rPr lang="it-IT" sz="2000" u="none" dirty="0">
                <a:solidFill>
                  <a:srgbClr val="002B70"/>
                </a:solidFill>
              </a:rPr>
              <a:t>La resa prospettica </a:t>
            </a:r>
            <a:r>
              <a:rPr lang="it-IT" sz="2000" u="none" dirty="0" smtClean="0">
                <a:solidFill>
                  <a:srgbClr val="002B70"/>
                </a:solidFill>
              </a:rPr>
              <a:t>diventa </a:t>
            </a:r>
            <a:r>
              <a:rPr lang="it-IT" sz="2000" u="none" dirty="0">
                <a:solidFill>
                  <a:srgbClr val="002B70"/>
                </a:solidFill>
              </a:rPr>
              <a:t>un canone della pittura, ed è passata pari pari alla fotografia</a:t>
            </a:r>
            <a:r>
              <a:rPr lang="it-IT" sz="2000" u="none" dirty="0" smtClean="0">
                <a:solidFill>
                  <a:srgbClr val="002B70"/>
                </a:solidFill>
              </a:rPr>
              <a:t>.</a:t>
            </a:r>
          </a:p>
          <a:p>
            <a:endParaRPr lang="it-IT" sz="2000" u="none" dirty="0" smtClean="0"/>
          </a:p>
          <a:p>
            <a:endParaRPr lang="it-IT" sz="2000" u="none" dirty="0"/>
          </a:p>
          <a:p>
            <a:endParaRPr lang="it-IT" sz="2000" u="none" dirty="0" smtClean="0"/>
          </a:p>
          <a:p>
            <a:endParaRPr lang="it-IT" sz="2000" u="none" dirty="0"/>
          </a:p>
          <a:p>
            <a:endParaRPr lang="it-IT" sz="2000" u="none" dirty="0" smtClean="0"/>
          </a:p>
          <a:p>
            <a:endParaRPr lang="it-IT" sz="2000" u="none" dirty="0"/>
          </a:p>
          <a:p>
            <a:endParaRPr lang="it-IT" sz="2000" u="none" dirty="0" smtClean="0"/>
          </a:p>
          <a:p>
            <a:endParaRPr lang="it-IT" sz="2000" u="none" dirty="0"/>
          </a:p>
          <a:p>
            <a:endParaRPr lang="it-IT" sz="2000" u="none" dirty="0" smtClean="0"/>
          </a:p>
          <a:p>
            <a:endParaRPr lang="it-IT" sz="2000" u="none" dirty="0"/>
          </a:p>
          <a:p>
            <a:endParaRPr lang="it-IT" sz="2000" u="none" dirty="0" smtClean="0"/>
          </a:p>
          <a:p>
            <a:endParaRPr lang="it-IT" sz="2000" u="none" dirty="0"/>
          </a:p>
          <a:p>
            <a:r>
              <a:rPr lang="it-IT" sz="2000" u="none" dirty="0">
                <a:solidFill>
                  <a:srgbClr val="002B70"/>
                </a:solidFill>
              </a:rPr>
              <a:t>Henry Cartier-</a:t>
            </a:r>
            <a:r>
              <a:rPr lang="it-IT" sz="2000" u="none" dirty="0" err="1">
                <a:solidFill>
                  <a:srgbClr val="002B70"/>
                </a:solidFill>
              </a:rPr>
              <a:t>Bresson</a:t>
            </a:r>
            <a:r>
              <a:rPr lang="it-IT" sz="2000" u="none" dirty="0">
                <a:solidFill>
                  <a:srgbClr val="002B70"/>
                </a:solidFill>
              </a:rPr>
              <a:t>, Scanno, 1956-57</a:t>
            </a:r>
          </a:p>
          <a:p>
            <a:endParaRPr lang="it-IT" u="none" dirty="0"/>
          </a:p>
          <a:p>
            <a:endParaRPr lang="it-IT"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Immagine 2" descr="Ombrerosse3.jpg"/>
          <p:cNvPicPr>
            <a:picLocks noChangeAspect="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244599" y="1521488"/>
            <a:ext cx="6375401" cy="4819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Rettangolo 1"/>
          <p:cNvSpPr/>
          <p:nvPr/>
        </p:nvSpPr>
        <p:spPr>
          <a:xfrm>
            <a:off x="4101177" y="324544"/>
            <a:ext cx="4775666" cy="523220"/>
          </a:xfrm>
          <a:prstGeom prst="rect">
            <a:avLst/>
          </a:prstGeom>
        </p:spPr>
        <p:txBody>
          <a:bodyPr wrap="none">
            <a:spAutoFit/>
          </a:bodyPr>
          <a:lstStyle/>
          <a:p>
            <a:r>
              <a:rPr lang="it-IT" sz="2800" u="none" dirty="0" err="1" smtClean="0">
                <a:solidFill>
                  <a:srgbClr val="FFFFFF"/>
                </a:solidFill>
              </a:rPr>
              <a:t>Perspective</a:t>
            </a:r>
            <a:r>
              <a:rPr lang="it-IT" sz="2800" u="none" dirty="0" smtClean="0">
                <a:solidFill>
                  <a:srgbClr val="FFFFFF"/>
                </a:solidFill>
              </a:rPr>
              <a:t> in cinema and tv</a:t>
            </a:r>
            <a:endParaRPr lang="it-IT" sz="2800" u="none" dirty="0">
              <a:solidFill>
                <a:srgbClr val="FFFFFF"/>
              </a:solidFill>
            </a:endParaRPr>
          </a:p>
        </p:txBody>
      </p:sp>
      <p:sp>
        <p:nvSpPr>
          <p:cNvPr id="3" name="CasellaDiTesto 2"/>
          <p:cNvSpPr txBox="1"/>
          <p:nvPr/>
        </p:nvSpPr>
        <p:spPr>
          <a:xfrm>
            <a:off x="0" y="999070"/>
            <a:ext cx="9144000" cy="400110"/>
          </a:xfrm>
          <a:prstGeom prst="rect">
            <a:avLst/>
          </a:prstGeom>
          <a:noFill/>
        </p:spPr>
        <p:txBody>
          <a:bodyPr wrap="square" rtlCol="0">
            <a:spAutoFit/>
          </a:bodyPr>
          <a:lstStyle/>
          <a:p>
            <a:r>
              <a:rPr lang="it-IT" sz="2000" u="none" dirty="0">
                <a:solidFill>
                  <a:srgbClr val="002B70"/>
                </a:solidFill>
                <a:latin typeface="Calibri"/>
                <a:cs typeface="Calibri"/>
              </a:rPr>
              <a:t>La fotografia t</a:t>
            </a:r>
            <a:r>
              <a:rPr lang="it-IT" sz="2000" u="none" dirty="0" smtClean="0">
                <a:solidFill>
                  <a:srgbClr val="002B70"/>
                </a:solidFill>
                <a:latin typeface="Calibri"/>
                <a:cs typeface="Calibri"/>
              </a:rPr>
              <a:t>rasmette le convenzioni visuali della prospettiva al cinema e poi alla TV.</a:t>
            </a:r>
            <a:endParaRPr lang="it-IT" sz="2000" dirty="0">
              <a:solidFill>
                <a:srgbClr val="002B70"/>
              </a:solidFill>
              <a:latin typeface="Calibri"/>
              <a:cs typeface="Calibri"/>
            </a:endParaRPr>
          </a:p>
        </p:txBody>
      </p:sp>
      <p:sp>
        <p:nvSpPr>
          <p:cNvPr id="4" name="CasellaDiTesto 3"/>
          <p:cNvSpPr txBox="1"/>
          <p:nvPr/>
        </p:nvSpPr>
        <p:spPr>
          <a:xfrm>
            <a:off x="0" y="6488668"/>
            <a:ext cx="9144000" cy="400110"/>
          </a:xfrm>
          <a:prstGeom prst="rect">
            <a:avLst/>
          </a:prstGeom>
          <a:noFill/>
        </p:spPr>
        <p:txBody>
          <a:bodyPr wrap="square" rtlCol="0">
            <a:spAutoFit/>
          </a:bodyPr>
          <a:lstStyle/>
          <a:p>
            <a:pPr algn="ctr"/>
            <a:r>
              <a:rPr lang="it-IT" sz="2000" u="none" dirty="0" smtClean="0">
                <a:solidFill>
                  <a:srgbClr val="002B70"/>
                </a:solidFill>
                <a:latin typeface="Calibri"/>
                <a:cs typeface="Calibri"/>
              </a:rPr>
              <a:t>John Ford, </a:t>
            </a:r>
            <a:r>
              <a:rPr lang="it-IT" sz="2000" u="none" dirty="0" err="1" smtClean="0">
                <a:solidFill>
                  <a:srgbClr val="002B70"/>
                </a:solidFill>
                <a:latin typeface="Calibri"/>
                <a:cs typeface="Calibri"/>
              </a:rPr>
              <a:t>Stagecoach</a:t>
            </a:r>
            <a:r>
              <a:rPr lang="it-IT" sz="2000" u="none" dirty="0" smtClean="0">
                <a:solidFill>
                  <a:srgbClr val="002B70"/>
                </a:solidFill>
                <a:latin typeface="Calibri"/>
                <a:cs typeface="Calibri"/>
              </a:rPr>
              <a:t>, 1939</a:t>
            </a:r>
            <a:endParaRPr lang="it-IT" sz="2000" u="none" dirty="0">
              <a:solidFill>
                <a:srgbClr val="002B70"/>
              </a:solidFill>
              <a:latin typeface="Calibri"/>
              <a:cs typeface="Calibri"/>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556656" y="222943"/>
            <a:ext cx="6632194" cy="800219"/>
          </a:xfrm>
          <a:prstGeom prst="rect">
            <a:avLst/>
          </a:prstGeom>
        </p:spPr>
        <p:txBody>
          <a:bodyPr wrap="none">
            <a:spAutoFit/>
          </a:bodyPr>
          <a:lstStyle/>
          <a:p>
            <a:r>
              <a:rPr lang="it-IT" sz="2800" u="none" dirty="0">
                <a:solidFill>
                  <a:srgbClr val="FFFFFF"/>
                </a:solidFill>
              </a:rPr>
              <a:t>The </a:t>
            </a:r>
            <a:r>
              <a:rPr lang="it-IT" sz="2800" u="none" dirty="0" err="1">
                <a:solidFill>
                  <a:srgbClr val="FFFFFF"/>
                </a:solidFill>
              </a:rPr>
              <a:t>Baroque</a:t>
            </a:r>
            <a:r>
              <a:rPr lang="it-IT" sz="2800" u="none" dirty="0">
                <a:solidFill>
                  <a:srgbClr val="FFFFFF"/>
                </a:solidFill>
              </a:rPr>
              <a:t>: a </a:t>
            </a:r>
            <a:r>
              <a:rPr lang="it-IT" sz="2800" u="none" dirty="0" err="1">
                <a:solidFill>
                  <a:srgbClr val="FFFFFF"/>
                </a:solidFill>
              </a:rPr>
              <a:t>challenge</a:t>
            </a:r>
            <a:r>
              <a:rPr lang="it-IT" sz="2800" u="none" dirty="0">
                <a:solidFill>
                  <a:srgbClr val="FFFFFF"/>
                </a:solidFill>
              </a:rPr>
              <a:t> to </a:t>
            </a:r>
            <a:r>
              <a:rPr lang="it-IT" sz="2800" u="none" dirty="0" err="1">
                <a:solidFill>
                  <a:srgbClr val="FFFFFF"/>
                </a:solidFill>
              </a:rPr>
              <a:t>perspective</a:t>
            </a:r>
            <a:endParaRPr lang="it-IT" sz="2800" u="none" dirty="0">
              <a:solidFill>
                <a:srgbClr val="FFFFFF"/>
              </a:solidFill>
            </a:endParaRPr>
          </a:p>
          <a:p>
            <a:endParaRPr lang="it-IT" dirty="0">
              <a:solidFill>
                <a:srgbClr val="FFFFFF"/>
              </a:solidFill>
            </a:endParaRPr>
          </a:p>
        </p:txBody>
      </p:sp>
      <p:sp>
        <p:nvSpPr>
          <p:cNvPr id="3" name="Rettangolo 2"/>
          <p:cNvSpPr/>
          <p:nvPr/>
        </p:nvSpPr>
        <p:spPr>
          <a:xfrm>
            <a:off x="0" y="1265409"/>
            <a:ext cx="9144000" cy="2585323"/>
          </a:xfrm>
          <a:prstGeom prst="rect">
            <a:avLst/>
          </a:prstGeom>
        </p:spPr>
        <p:txBody>
          <a:bodyPr wrap="square">
            <a:spAutoFit/>
          </a:bodyPr>
          <a:lstStyle/>
          <a:p>
            <a:r>
              <a:rPr lang="it-IT" u="none" dirty="0">
                <a:solidFill>
                  <a:srgbClr val="002B70"/>
                </a:solidFill>
              </a:rPr>
              <a:t>Questa interpretazione </a:t>
            </a:r>
            <a:r>
              <a:rPr lang="it-IT" u="none" dirty="0" err="1">
                <a:solidFill>
                  <a:srgbClr val="002B70"/>
                </a:solidFill>
              </a:rPr>
              <a:t>mainstream</a:t>
            </a:r>
            <a:r>
              <a:rPr lang="it-IT" u="none" dirty="0">
                <a:solidFill>
                  <a:srgbClr val="002B70"/>
                </a:solidFill>
              </a:rPr>
              <a:t> però è solo l’apparenza. Se noi guardiamo bene ci rendiamo conto che già in epoca pittorica, e poi nell’era della riproduzione tecnica e poi della riproduzione allargata, ci sono molti indicatori di un superamento dei limiti della prospettiva. La cui principale lacuna è il carattere esterno dello spettatore e la necessità della sua collocazione frontale.</a:t>
            </a:r>
          </a:p>
          <a:p>
            <a:endParaRPr lang="it-IT" u="none" dirty="0">
              <a:solidFill>
                <a:srgbClr val="002B70"/>
              </a:solidFill>
            </a:endParaRPr>
          </a:p>
          <a:p>
            <a:r>
              <a:rPr lang="it-IT" u="none" dirty="0">
                <a:solidFill>
                  <a:srgbClr val="002B70"/>
                </a:solidFill>
              </a:rPr>
              <a:t>La prospettiva non è quindi una tecnica inclusiva e partecipatoria, non da all’osservatore-spettatore l’impressione di essere parte dello show. E’ una tecnologia fredda, non emozionale. Tutta razionale. Lontana dell’entertainment</a:t>
            </a:r>
            <a:r>
              <a:rPr lang="it-IT" u="none" dirty="0" smtClean="0">
                <a:solidFill>
                  <a:srgbClr val="002B70"/>
                </a:solidFill>
              </a:rPr>
              <a:t>.</a:t>
            </a:r>
            <a:endParaRPr lang="it-IT" u="none" dirty="0">
              <a:solidFill>
                <a:srgbClr val="002B7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132378" y="222943"/>
            <a:ext cx="6033623" cy="800219"/>
          </a:xfrm>
          <a:prstGeom prst="rect">
            <a:avLst/>
          </a:prstGeom>
        </p:spPr>
        <p:txBody>
          <a:bodyPr wrap="none">
            <a:spAutoFit/>
          </a:bodyPr>
          <a:lstStyle/>
          <a:p>
            <a:r>
              <a:rPr lang="it-IT" sz="2800" u="none" dirty="0">
                <a:solidFill>
                  <a:srgbClr val="FFFFFF"/>
                </a:solidFill>
                <a:latin typeface="Calibri"/>
                <a:cs typeface="Calibri"/>
              </a:rPr>
              <a:t>The </a:t>
            </a:r>
            <a:r>
              <a:rPr lang="it-IT" sz="2800" u="none" dirty="0" err="1">
                <a:solidFill>
                  <a:srgbClr val="FFFFFF"/>
                </a:solidFill>
                <a:latin typeface="Calibri"/>
                <a:cs typeface="Calibri"/>
              </a:rPr>
              <a:t>Baroque</a:t>
            </a:r>
            <a:r>
              <a:rPr lang="it-IT" sz="2800" u="none" dirty="0">
                <a:solidFill>
                  <a:srgbClr val="FFFFFF"/>
                </a:solidFill>
                <a:latin typeface="Calibri"/>
                <a:cs typeface="Calibri"/>
              </a:rPr>
              <a:t>: a </a:t>
            </a:r>
            <a:r>
              <a:rPr lang="it-IT" sz="2800" u="none" dirty="0" err="1">
                <a:solidFill>
                  <a:srgbClr val="FFFFFF"/>
                </a:solidFill>
                <a:latin typeface="Calibri"/>
                <a:cs typeface="Calibri"/>
              </a:rPr>
              <a:t>challenge</a:t>
            </a:r>
            <a:r>
              <a:rPr lang="it-IT" sz="2800" u="none" dirty="0">
                <a:solidFill>
                  <a:srgbClr val="FFFFFF"/>
                </a:solidFill>
                <a:latin typeface="Calibri"/>
                <a:cs typeface="Calibri"/>
              </a:rPr>
              <a:t> to </a:t>
            </a:r>
            <a:r>
              <a:rPr lang="it-IT" sz="2800" u="none" dirty="0" err="1">
                <a:solidFill>
                  <a:srgbClr val="FFFFFF"/>
                </a:solidFill>
                <a:latin typeface="Calibri"/>
                <a:cs typeface="Calibri"/>
              </a:rPr>
              <a:t>perspective</a:t>
            </a:r>
            <a:endParaRPr lang="it-IT" sz="2800" u="none" dirty="0">
              <a:solidFill>
                <a:srgbClr val="FFFFFF"/>
              </a:solidFill>
              <a:latin typeface="Calibri"/>
              <a:cs typeface="Calibri"/>
            </a:endParaRPr>
          </a:p>
          <a:p>
            <a:endParaRPr lang="it-IT" dirty="0">
              <a:solidFill>
                <a:srgbClr val="FFFFFF"/>
              </a:solidFill>
            </a:endParaRPr>
          </a:p>
        </p:txBody>
      </p:sp>
      <p:sp>
        <p:nvSpPr>
          <p:cNvPr id="3" name="Rettangolo 2"/>
          <p:cNvSpPr/>
          <p:nvPr/>
        </p:nvSpPr>
        <p:spPr>
          <a:xfrm>
            <a:off x="0" y="2061260"/>
            <a:ext cx="9144000" cy="1631216"/>
          </a:xfrm>
          <a:prstGeom prst="rect">
            <a:avLst/>
          </a:prstGeom>
        </p:spPr>
        <p:txBody>
          <a:bodyPr wrap="square">
            <a:spAutoFit/>
          </a:bodyPr>
          <a:lstStyle/>
          <a:p>
            <a:r>
              <a:rPr lang="en-US" sz="2000" dirty="0" err="1">
                <a:solidFill>
                  <a:srgbClr val="002B70"/>
                </a:solidFill>
                <a:latin typeface="Calibri"/>
                <a:cs typeface="Calibri"/>
              </a:rPr>
              <a:t>Nel</a:t>
            </a:r>
            <a:r>
              <a:rPr lang="en-US" sz="2000" dirty="0">
                <a:solidFill>
                  <a:srgbClr val="002B70"/>
                </a:solidFill>
                <a:latin typeface="Calibri"/>
                <a:cs typeface="Calibri"/>
              </a:rPr>
              <a:t> </a:t>
            </a:r>
            <a:r>
              <a:rPr lang="en-US" sz="2000" dirty="0" err="1">
                <a:solidFill>
                  <a:srgbClr val="002B70"/>
                </a:solidFill>
                <a:latin typeface="Calibri"/>
                <a:cs typeface="Calibri"/>
              </a:rPr>
              <a:t>barocco</a:t>
            </a:r>
            <a:r>
              <a:rPr lang="en-US" sz="2000" dirty="0">
                <a:solidFill>
                  <a:srgbClr val="002B70"/>
                </a:solidFill>
                <a:latin typeface="Calibri"/>
                <a:cs typeface="Calibri"/>
              </a:rPr>
              <a:t> </a:t>
            </a:r>
            <a:r>
              <a:rPr lang="en-US" sz="2000" dirty="0" err="1">
                <a:solidFill>
                  <a:srgbClr val="002B70"/>
                </a:solidFill>
                <a:latin typeface="Calibri"/>
                <a:cs typeface="Calibri"/>
              </a:rPr>
              <a:t>architettura</a:t>
            </a:r>
            <a:r>
              <a:rPr lang="en-US" sz="2000" dirty="0">
                <a:solidFill>
                  <a:srgbClr val="002B70"/>
                </a:solidFill>
                <a:latin typeface="Calibri"/>
                <a:cs typeface="Calibri"/>
              </a:rPr>
              <a:t>, </a:t>
            </a:r>
            <a:r>
              <a:rPr lang="en-US" sz="2000" dirty="0" err="1">
                <a:solidFill>
                  <a:srgbClr val="002B70"/>
                </a:solidFill>
                <a:latin typeface="Calibri"/>
                <a:cs typeface="Calibri"/>
              </a:rPr>
              <a:t>scultura</a:t>
            </a:r>
            <a:r>
              <a:rPr lang="en-US" sz="2000" dirty="0">
                <a:solidFill>
                  <a:srgbClr val="002B70"/>
                </a:solidFill>
                <a:latin typeface="Calibri"/>
                <a:cs typeface="Calibri"/>
              </a:rPr>
              <a:t> e </a:t>
            </a:r>
            <a:r>
              <a:rPr lang="en-US" sz="2000" dirty="0" err="1">
                <a:solidFill>
                  <a:srgbClr val="002B70"/>
                </a:solidFill>
                <a:latin typeface="Calibri"/>
                <a:cs typeface="Calibri"/>
              </a:rPr>
              <a:t>pittura</a:t>
            </a:r>
            <a:r>
              <a:rPr lang="en-US" sz="2000" dirty="0">
                <a:solidFill>
                  <a:srgbClr val="002B70"/>
                </a:solidFill>
                <a:latin typeface="Calibri"/>
                <a:cs typeface="Calibri"/>
              </a:rPr>
              <a:t> </a:t>
            </a:r>
            <a:r>
              <a:rPr lang="en-US" sz="2000" dirty="0" err="1">
                <a:solidFill>
                  <a:srgbClr val="002B70"/>
                </a:solidFill>
                <a:latin typeface="Calibri"/>
                <a:cs typeface="Calibri"/>
              </a:rPr>
              <a:t>collaborano</a:t>
            </a:r>
            <a:r>
              <a:rPr lang="en-US" sz="2000" dirty="0">
                <a:solidFill>
                  <a:srgbClr val="002B70"/>
                </a:solidFill>
                <a:latin typeface="Calibri"/>
                <a:cs typeface="Calibri"/>
              </a:rPr>
              <a:t> a </a:t>
            </a:r>
            <a:r>
              <a:rPr lang="en-US" sz="2000" dirty="0" err="1">
                <a:solidFill>
                  <a:srgbClr val="002B70"/>
                </a:solidFill>
                <a:latin typeface="Calibri"/>
                <a:cs typeface="Calibri"/>
              </a:rPr>
              <a:t>costituire</a:t>
            </a:r>
            <a:r>
              <a:rPr lang="en-US" sz="2000" dirty="0">
                <a:solidFill>
                  <a:srgbClr val="002B70"/>
                </a:solidFill>
                <a:latin typeface="Calibri"/>
                <a:cs typeface="Calibri"/>
              </a:rPr>
              <a:t> un </a:t>
            </a:r>
            <a:r>
              <a:rPr lang="en-US" sz="2000" dirty="0" err="1">
                <a:solidFill>
                  <a:srgbClr val="002B70"/>
                </a:solidFill>
                <a:latin typeface="Calibri"/>
                <a:cs typeface="Calibri"/>
              </a:rPr>
              <a:t>effetto</a:t>
            </a:r>
            <a:r>
              <a:rPr lang="en-US" sz="2000" dirty="0">
                <a:solidFill>
                  <a:srgbClr val="002B70"/>
                </a:solidFill>
                <a:latin typeface="Calibri"/>
                <a:cs typeface="Calibri"/>
              </a:rPr>
              <a:t> </a:t>
            </a:r>
            <a:r>
              <a:rPr lang="en-US" sz="2000" dirty="0" err="1">
                <a:solidFill>
                  <a:srgbClr val="002B70"/>
                </a:solidFill>
                <a:latin typeface="Calibri"/>
                <a:cs typeface="Calibri"/>
              </a:rPr>
              <a:t>tridimensionale</a:t>
            </a:r>
            <a:r>
              <a:rPr lang="en-US" sz="2000" dirty="0">
                <a:solidFill>
                  <a:srgbClr val="002B70"/>
                </a:solidFill>
                <a:latin typeface="Calibri"/>
                <a:cs typeface="Calibri"/>
              </a:rPr>
              <a:t> </a:t>
            </a:r>
            <a:r>
              <a:rPr lang="en-US" sz="2000" dirty="0" err="1">
                <a:solidFill>
                  <a:srgbClr val="002B70"/>
                </a:solidFill>
                <a:latin typeface="Calibri"/>
                <a:cs typeface="Calibri"/>
              </a:rPr>
              <a:t>che</a:t>
            </a:r>
            <a:r>
              <a:rPr lang="en-US" sz="2000" dirty="0">
                <a:solidFill>
                  <a:srgbClr val="002B70"/>
                </a:solidFill>
                <a:latin typeface="Calibri"/>
                <a:cs typeface="Calibri"/>
              </a:rPr>
              <a:t> </a:t>
            </a:r>
            <a:r>
              <a:rPr lang="en-US" sz="2000" dirty="0" err="1">
                <a:solidFill>
                  <a:srgbClr val="002B70"/>
                </a:solidFill>
                <a:latin typeface="Calibri"/>
                <a:cs typeface="Calibri"/>
              </a:rPr>
              <a:t>coinvolga</a:t>
            </a:r>
            <a:r>
              <a:rPr lang="en-US" sz="2000" dirty="0">
                <a:solidFill>
                  <a:srgbClr val="002B70"/>
                </a:solidFill>
                <a:latin typeface="Calibri"/>
                <a:cs typeface="Calibri"/>
              </a:rPr>
              <a:t> </a:t>
            </a:r>
            <a:r>
              <a:rPr lang="en-US" sz="2000" dirty="0" err="1">
                <a:solidFill>
                  <a:srgbClr val="002B70"/>
                </a:solidFill>
                <a:latin typeface="Calibri"/>
                <a:cs typeface="Calibri"/>
              </a:rPr>
              <a:t>l’osservatore</a:t>
            </a:r>
            <a:r>
              <a:rPr lang="en-US" sz="2000" dirty="0">
                <a:solidFill>
                  <a:srgbClr val="002B70"/>
                </a:solidFill>
                <a:latin typeface="Calibri"/>
                <a:cs typeface="Calibri"/>
              </a:rPr>
              <a:t> (</a:t>
            </a:r>
            <a:r>
              <a:rPr lang="en-US" sz="2000" dirty="0" err="1">
                <a:solidFill>
                  <a:srgbClr val="002B70"/>
                </a:solidFill>
                <a:latin typeface="Calibri"/>
                <a:cs typeface="Calibri"/>
              </a:rPr>
              <a:t>oramai</a:t>
            </a:r>
            <a:r>
              <a:rPr lang="en-US" sz="2000" dirty="0">
                <a:solidFill>
                  <a:srgbClr val="002B70"/>
                </a:solidFill>
                <a:latin typeface="Calibri"/>
                <a:cs typeface="Calibri"/>
              </a:rPr>
              <a:t>: </a:t>
            </a:r>
            <a:r>
              <a:rPr lang="en-US" sz="2000" dirty="0" err="1">
                <a:solidFill>
                  <a:srgbClr val="002B70"/>
                </a:solidFill>
                <a:latin typeface="Calibri"/>
                <a:cs typeface="Calibri"/>
              </a:rPr>
              <a:t>spettatore</a:t>
            </a:r>
            <a:r>
              <a:rPr lang="en-US" sz="2000" dirty="0">
                <a:solidFill>
                  <a:srgbClr val="002B70"/>
                </a:solidFill>
                <a:latin typeface="Calibri"/>
                <a:cs typeface="Calibri"/>
              </a:rPr>
              <a:t>) </a:t>
            </a:r>
            <a:r>
              <a:rPr lang="en-US" sz="2000" dirty="0" err="1">
                <a:solidFill>
                  <a:srgbClr val="002B70"/>
                </a:solidFill>
                <a:latin typeface="Calibri"/>
                <a:cs typeface="Calibri"/>
              </a:rPr>
              <a:t>è</a:t>
            </a:r>
            <a:r>
              <a:rPr lang="en-US" sz="2000" dirty="0">
                <a:solidFill>
                  <a:srgbClr val="002B70"/>
                </a:solidFill>
                <a:latin typeface="Calibri"/>
                <a:cs typeface="Calibri"/>
              </a:rPr>
              <a:t> lo </a:t>
            </a:r>
            <a:r>
              <a:rPr lang="en-US" sz="2000" dirty="0" err="1">
                <a:solidFill>
                  <a:srgbClr val="002B70"/>
                </a:solidFill>
                <a:latin typeface="Calibri"/>
                <a:cs typeface="Calibri"/>
              </a:rPr>
              <a:t>faccia</a:t>
            </a:r>
            <a:r>
              <a:rPr lang="en-US" sz="2000" dirty="0">
                <a:solidFill>
                  <a:srgbClr val="002B70"/>
                </a:solidFill>
                <a:latin typeface="Calibri"/>
                <a:cs typeface="Calibri"/>
              </a:rPr>
              <a:t> </a:t>
            </a:r>
            <a:r>
              <a:rPr lang="en-US" sz="2000" dirty="0" err="1">
                <a:solidFill>
                  <a:srgbClr val="002B70"/>
                </a:solidFill>
                <a:latin typeface="Calibri"/>
                <a:cs typeface="Calibri"/>
              </a:rPr>
              <a:t>sentire</a:t>
            </a:r>
            <a:r>
              <a:rPr lang="en-US" sz="2000" dirty="0">
                <a:solidFill>
                  <a:srgbClr val="002B70"/>
                </a:solidFill>
                <a:latin typeface="Calibri"/>
                <a:cs typeface="Calibri"/>
              </a:rPr>
              <a:t> </a:t>
            </a:r>
            <a:r>
              <a:rPr lang="en-US" sz="2000" dirty="0" err="1">
                <a:solidFill>
                  <a:srgbClr val="002B70"/>
                </a:solidFill>
                <a:latin typeface="Calibri"/>
                <a:cs typeface="Calibri"/>
              </a:rPr>
              <a:t>interno</a:t>
            </a:r>
            <a:r>
              <a:rPr lang="en-US" sz="2000" dirty="0">
                <a:solidFill>
                  <a:srgbClr val="002B70"/>
                </a:solidFill>
                <a:latin typeface="Calibri"/>
                <a:cs typeface="Calibri"/>
              </a:rPr>
              <a:t> </a:t>
            </a:r>
            <a:r>
              <a:rPr lang="en-US" sz="2000" dirty="0" err="1">
                <a:solidFill>
                  <a:srgbClr val="002B70"/>
                </a:solidFill>
                <a:latin typeface="Calibri"/>
                <a:cs typeface="Calibri"/>
              </a:rPr>
              <a:t>alla</a:t>
            </a:r>
            <a:r>
              <a:rPr lang="en-US" sz="2000" dirty="0">
                <a:solidFill>
                  <a:srgbClr val="002B70"/>
                </a:solidFill>
                <a:latin typeface="Calibri"/>
                <a:cs typeface="Calibri"/>
              </a:rPr>
              <a:t> </a:t>
            </a:r>
            <a:r>
              <a:rPr lang="en-US" sz="2000" dirty="0" err="1">
                <a:solidFill>
                  <a:srgbClr val="002B70"/>
                </a:solidFill>
                <a:latin typeface="Calibri"/>
                <a:cs typeface="Calibri"/>
              </a:rPr>
              <a:t>rappresentazione</a:t>
            </a:r>
            <a:r>
              <a:rPr lang="en-US" sz="2000" dirty="0">
                <a:solidFill>
                  <a:srgbClr val="002B70"/>
                </a:solidFill>
                <a:latin typeface="Calibri"/>
                <a:cs typeface="Calibri"/>
              </a:rPr>
              <a:t>. </a:t>
            </a:r>
            <a:r>
              <a:rPr lang="en-US" sz="2000" dirty="0" err="1">
                <a:solidFill>
                  <a:srgbClr val="002B70"/>
                </a:solidFill>
                <a:latin typeface="Calibri"/>
                <a:cs typeface="Calibri"/>
              </a:rPr>
              <a:t>Tutto</a:t>
            </a:r>
            <a:r>
              <a:rPr lang="en-US" sz="2000" dirty="0">
                <a:solidFill>
                  <a:srgbClr val="002B70"/>
                </a:solidFill>
                <a:latin typeface="Calibri"/>
                <a:cs typeface="Calibri"/>
              </a:rPr>
              <a:t> </a:t>
            </a:r>
            <a:r>
              <a:rPr lang="en-US" sz="2000" dirty="0" err="1">
                <a:solidFill>
                  <a:srgbClr val="002B70"/>
                </a:solidFill>
                <a:latin typeface="Calibri"/>
                <a:cs typeface="Calibri"/>
              </a:rPr>
              <a:t>l’edificio</a:t>
            </a:r>
            <a:r>
              <a:rPr lang="en-US" sz="2000" dirty="0">
                <a:solidFill>
                  <a:srgbClr val="002B70"/>
                </a:solidFill>
                <a:latin typeface="Calibri"/>
                <a:cs typeface="Calibri"/>
              </a:rPr>
              <a:t> </a:t>
            </a:r>
            <a:r>
              <a:rPr lang="en-US" sz="2000" dirty="0" err="1">
                <a:solidFill>
                  <a:srgbClr val="002B70"/>
                </a:solidFill>
                <a:latin typeface="Calibri"/>
                <a:cs typeface="Calibri"/>
              </a:rPr>
              <a:t>è</a:t>
            </a:r>
            <a:r>
              <a:rPr lang="en-US" sz="2000" dirty="0">
                <a:solidFill>
                  <a:srgbClr val="002B70"/>
                </a:solidFill>
                <a:latin typeface="Calibri"/>
                <a:cs typeface="Calibri"/>
              </a:rPr>
              <a:t> </a:t>
            </a:r>
            <a:r>
              <a:rPr lang="en-US" sz="2000" dirty="0" err="1">
                <a:solidFill>
                  <a:srgbClr val="002B70"/>
                </a:solidFill>
                <a:latin typeface="Calibri"/>
                <a:cs typeface="Calibri"/>
              </a:rPr>
              <a:t>organizzato</a:t>
            </a:r>
            <a:r>
              <a:rPr lang="en-US" sz="2000" dirty="0">
                <a:solidFill>
                  <a:srgbClr val="002B70"/>
                </a:solidFill>
                <a:latin typeface="Calibri"/>
                <a:cs typeface="Calibri"/>
              </a:rPr>
              <a:t> per </a:t>
            </a:r>
            <a:r>
              <a:rPr lang="en-US" sz="2000" dirty="0" err="1">
                <a:solidFill>
                  <a:srgbClr val="002B70"/>
                </a:solidFill>
                <a:latin typeface="Calibri"/>
                <a:cs typeface="Calibri"/>
              </a:rPr>
              <a:t>rendere</a:t>
            </a:r>
            <a:r>
              <a:rPr lang="en-US" sz="2000" dirty="0">
                <a:solidFill>
                  <a:srgbClr val="002B70"/>
                </a:solidFill>
                <a:latin typeface="Calibri"/>
                <a:cs typeface="Calibri"/>
              </a:rPr>
              <a:t> </a:t>
            </a:r>
            <a:r>
              <a:rPr lang="en-US" sz="2000" dirty="0" err="1">
                <a:solidFill>
                  <a:srgbClr val="002B70"/>
                </a:solidFill>
                <a:latin typeface="Calibri"/>
                <a:cs typeface="Calibri"/>
              </a:rPr>
              <a:t>questo</a:t>
            </a:r>
            <a:r>
              <a:rPr lang="en-US" sz="2000" dirty="0">
                <a:solidFill>
                  <a:srgbClr val="002B70"/>
                </a:solidFill>
                <a:latin typeface="Calibri"/>
                <a:cs typeface="Calibri"/>
              </a:rPr>
              <a:t> </a:t>
            </a:r>
            <a:r>
              <a:rPr lang="en-US" sz="2000" dirty="0" err="1">
                <a:solidFill>
                  <a:srgbClr val="002B70"/>
                </a:solidFill>
                <a:latin typeface="Calibri"/>
                <a:cs typeface="Calibri"/>
              </a:rPr>
              <a:t>effetto</a:t>
            </a:r>
            <a:r>
              <a:rPr lang="en-US" sz="2000" dirty="0" smtClean="0">
                <a:solidFill>
                  <a:srgbClr val="002B70"/>
                </a:solidFill>
                <a:latin typeface="Calibri"/>
                <a:cs typeface="Calibri"/>
              </a:rPr>
              <a:t>.</a:t>
            </a:r>
          </a:p>
          <a:p>
            <a:endParaRPr lang="en-US" sz="2000" dirty="0" smtClean="0">
              <a:solidFill>
                <a:srgbClr val="002B70"/>
              </a:solidFill>
              <a:latin typeface="Calibri"/>
              <a:cs typeface="Calibri"/>
            </a:endParaRPr>
          </a:p>
          <a:p>
            <a:r>
              <a:rPr lang="en-US" sz="2000" dirty="0" smtClean="0">
                <a:solidFill>
                  <a:srgbClr val="002B70"/>
                </a:solidFill>
                <a:latin typeface="Calibri"/>
                <a:cs typeface="Calibri"/>
              </a:rPr>
              <a:t>Un </a:t>
            </a:r>
            <a:r>
              <a:rPr lang="en-US" sz="2000" dirty="0" err="1">
                <a:solidFill>
                  <a:srgbClr val="002B70"/>
                </a:solidFill>
                <a:latin typeface="Calibri"/>
                <a:cs typeface="Calibri"/>
              </a:rPr>
              <a:t>effetto</a:t>
            </a:r>
            <a:r>
              <a:rPr lang="en-US" sz="2000" dirty="0">
                <a:solidFill>
                  <a:srgbClr val="002B70"/>
                </a:solidFill>
                <a:latin typeface="Calibri"/>
                <a:cs typeface="Calibri"/>
              </a:rPr>
              <a:t> </a:t>
            </a:r>
            <a:r>
              <a:rPr lang="en-US" sz="2000" dirty="0" err="1">
                <a:solidFill>
                  <a:srgbClr val="002B70"/>
                </a:solidFill>
                <a:latin typeface="Calibri"/>
                <a:cs typeface="Calibri"/>
              </a:rPr>
              <a:t>illusionistico</a:t>
            </a:r>
            <a:r>
              <a:rPr lang="en-US" sz="2000" dirty="0">
                <a:solidFill>
                  <a:srgbClr val="002B70"/>
                </a:solidFill>
                <a:latin typeface="Calibri"/>
                <a:cs typeface="Calibri"/>
              </a:rPr>
              <a:t> </a:t>
            </a:r>
            <a:r>
              <a:rPr lang="en-US" sz="2000" dirty="0" err="1">
                <a:solidFill>
                  <a:srgbClr val="002B70"/>
                </a:solidFill>
                <a:latin typeface="Calibri"/>
                <a:cs typeface="Calibri"/>
              </a:rPr>
              <a:t>che</a:t>
            </a:r>
            <a:r>
              <a:rPr lang="en-US" sz="2000" dirty="0">
                <a:solidFill>
                  <a:srgbClr val="002B70"/>
                </a:solidFill>
                <a:latin typeface="Calibri"/>
                <a:cs typeface="Calibri"/>
              </a:rPr>
              <a:t> </a:t>
            </a:r>
            <a:r>
              <a:rPr lang="en-US" sz="2000" dirty="0" err="1">
                <a:solidFill>
                  <a:srgbClr val="002B70"/>
                </a:solidFill>
                <a:latin typeface="Calibri"/>
                <a:cs typeface="Calibri"/>
              </a:rPr>
              <a:t>è</a:t>
            </a:r>
            <a:r>
              <a:rPr lang="en-US" sz="2000" dirty="0">
                <a:solidFill>
                  <a:srgbClr val="002B70"/>
                </a:solidFill>
                <a:latin typeface="Calibri"/>
                <a:cs typeface="Calibri"/>
              </a:rPr>
              <a:t> </a:t>
            </a:r>
            <a:r>
              <a:rPr lang="en-US" sz="2000" dirty="0" err="1">
                <a:solidFill>
                  <a:srgbClr val="002B70"/>
                </a:solidFill>
                <a:latin typeface="Calibri"/>
                <a:cs typeface="Calibri"/>
              </a:rPr>
              <a:t>insieme</a:t>
            </a:r>
            <a:r>
              <a:rPr lang="en-US" sz="2000" dirty="0">
                <a:solidFill>
                  <a:srgbClr val="002B70"/>
                </a:solidFill>
                <a:latin typeface="Calibri"/>
                <a:cs typeface="Calibri"/>
              </a:rPr>
              <a:t> </a:t>
            </a:r>
            <a:r>
              <a:rPr lang="en-US" sz="2000" dirty="0" err="1">
                <a:solidFill>
                  <a:srgbClr val="002B70"/>
                </a:solidFill>
                <a:latin typeface="Calibri"/>
                <a:cs typeface="Calibri"/>
              </a:rPr>
              <a:t>inclusivo</a:t>
            </a:r>
            <a:r>
              <a:rPr lang="en-US" sz="2000" dirty="0">
                <a:solidFill>
                  <a:srgbClr val="002B70"/>
                </a:solidFill>
                <a:latin typeface="Calibri"/>
                <a:cs typeface="Calibri"/>
              </a:rPr>
              <a:t> e </a:t>
            </a:r>
            <a:r>
              <a:rPr lang="en-US" sz="2000" dirty="0" err="1">
                <a:solidFill>
                  <a:srgbClr val="002B70"/>
                </a:solidFill>
                <a:latin typeface="Calibri"/>
                <a:cs typeface="Calibri"/>
              </a:rPr>
              <a:t>immersivo</a:t>
            </a:r>
            <a:r>
              <a:rPr lang="it-IT" sz="2000" dirty="0">
                <a:solidFill>
                  <a:srgbClr val="002B70"/>
                </a:solidFill>
                <a:latin typeface="Calibri"/>
                <a:cs typeface="Calibri"/>
              </a:rPr>
              <a:t> </a:t>
            </a:r>
            <a:endParaRPr lang="it-IT" sz="2000" u="none" dirty="0">
              <a:solidFill>
                <a:srgbClr val="002B70"/>
              </a:solidFill>
              <a:latin typeface="Calibri"/>
              <a:cs typeface="Calibri"/>
            </a:endParaRPr>
          </a:p>
        </p:txBody>
      </p:sp>
    </p:spTree>
    <p:extLst>
      <p:ext uri="{BB962C8B-B14F-4D97-AF65-F5344CB8AC3E}">
        <p14:creationId xmlns:p14="http://schemas.microsoft.com/office/powerpoint/2010/main" xmlns="" val="796426551"/>
      </p:ext>
    </p:extLst>
  </p:cSld>
  <p:clrMapOvr>
    <a:masterClrMapping/>
  </p:clrMapOvr>
  <p:timing>
    <p:tnLst>
      <p:par>
        <p:cTn id="1" dur="indefinite" restart="never" nodeType="tmRoot"/>
      </p:par>
    </p:tnLst>
  </p:timing>
</p:sld>
</file>

<file path=ppt/theme/theme1.xml><?xml version="1.0" encoding="utf-8"?>
<a:theme xmlns:a="http://schemas.openxmlformats.org/drawingml/2006/main" name="Sistemi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istemi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sng"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sng" strike="noStrike" cap="none" normalizeH="0" baseline="0" smtClean="0">
            <a:ln>
              <a:noFill/>
            </a:ln>
            <a:solidFill>
              <a:schemeClr val="tx1"/>
            </a:solidFill>
            <a:effectLst/>
            <a:latin typeface="Arial" pitchFamily="34" charset="0"/>
          </a:defRPr>
        </a:defPPr>
      </a:lstStyle>
    </a:lnDef>
  </a:objectDefaults>
  <a:extraClrSchemeLst>
    <a:extraClrScheme>
      <a:clrScheme name="Sistemi1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istemi1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istemi1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istemi1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istemi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istemi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istemi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Sistemi1</Template>
  <TotalTime>5515</TotalTime>
  <Words>714</Words>
  <Application>Microsoft Office PowerPoint</Application>
  <PresentationFormat>Presentazione su schermo (4:3)</PresentationFormat>
  <Paragraphs>139</Paragraphs>
  <Slides>25</Slides>
  <Notes>4</Notes>
  <HiddenSlides>0</HiddenSlides>
  <MMClips>1</MMClips>
  <ScaleCrop>false</ScaleCrop>
  <HeadingPairs>
    <vt:vector size="6" baseType="variant">
      <vt:variant>
        <vt:lpstr>Tema</vt:lpstr>
      </vt:variant>
      <vt:variant>
        <vt:i4>1</vt:i4>
      </vt:variant>
      <vt:variant>
        <vt:lpstr>Server OLE incorporati</vt:lpstr>
      </vt:variant>
      <vt:variant>
        <vt:i4>1</vt:i4>
      </vt:variant>
      <vt:variant>
        <vt:lpstr>Titoli diapositive</vt:lpstr>
      </vt:variant>
      <vt:variant>
        <vt:i4>25</vt:i4>
      </vt:variant>
    </vt:vector>
  </HeadingPairs>
  <TitlesOfParts>
    <vt:vector size="27" baseType="lpstr">
      <vt:lpstr>Sistemi1</vt:lpstr>
      <vt:lpstr>Documento</vt:lpstr>
      <vt:lpstr> Part 2  </vt:lpstr>
      <vt:lpstr>Contents </vt:lpstr>
      <vt:lpstr>Renaissance Perspective </vt:lpstr>
      <vt:lpstr>Diapositiva 4</vt:lpstr>
      <vt:lpstr>Renaissance Perspective </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Christopher Nolan (Dark Knight, Inception) on IMAX &amp; 3D   I was curious if you could talk about IMAX and 3D? These are both things that are…you really pioneered what IMAX could do with “Dark Knight” and 3D seems to be a revolution and it’s changing everything. Could you talk about your feelings about 3D and also with IMAX, did you shoot any of “Inception”  in IMAX or was it all done in post?  Nolan: We shot the film with a mixture of mostly the predominant bulk of the film is anamorphic 35mm, which is the best quality sort of practical format to shoot on by far. We shot key sequences on 65mm, 5 perf not 15 perf, and we shot VistaVision on certain other sequences. So we’ve got a negative – a set of negative – that’s of the highest possible quality except IMAX.  We didn’t feel that we were going to be able to shoot in IMAX because of the size of the cameras because this film given that it deals with a potentially surreal area, the nature of dreams and so forth, I wanted it to be as realistic as possible. Not be bound by the scale of those IMAX cameras, even though I love the format dearly. So we went to the next best thing which was 65mm. So we have the highest quality image of any film that’s being made and that allows us to reformat the film for any distribution form that we’d like to put it in. We’re definitely going to do an IMAX release. We’re excited about doing that and using our original negative 65mm photography to maximize the effect of that release. 3D I think is an interesting development in movies or the resurgence of 3D. It’s something we’re looking at and watching. There are certain limitations of shooting in 3D. You have to shoot on video, which I’m not a fan of. I like shooting on film. And so then you’re looking at post-conversion processes which are moving forward in very exciting ways. So really, for me, production of a large scale film is all about recording the best, highest quality image possible so that you can then put it in any theatre in the best way possible. And 65mm film, IMAX film, VistaVision, 35mm, that’s the way you do that.   http://collider.com/director-christopher-nolan-and-producer-emma-thomas-interview-inception-they-talk-3d-what-kind-of-cameras-they-used-pre-viz-wb-and-a-lot-more/20567/  Posted March 25th, 2010</vt:lpstr>
      <vt:lpstr>World of Warcraft  </vt:lpstr>
      <vt:lpstr>Diapositiva 20</vt:lpstr>
      <vt:lpstr>Diapositiva 21</vt:lpstr>
      <vt:lpstr>Slide 14 – Intervista a TimBurton    http://www.youtube.com/watch?v=_6oxZqGzr9A</vt:lpstr>
      <vt:lpstr>Making of di “Pina” di Wim Wenders  http://www.youtube.com/watch?v=t91dJLe1CUI&amp;feature=relmfu  + intervista a Wenders   http://www.youtube.com/watch?feature=player_embedded&amp;v=Xi4ZAY1I8h8</vt:lpstr>
      <vt:lpstr>Further Readings</vt:lpstr>
      <vt:lpstr>Diapositiva 25</vt:lpstr>
    </vt:vector>
  </TitlesOfParts>
  <Company>LUISS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Economia e Gestione delle tecnologie della comunicazione</dc:title>
  <dc:creator>Prof. Alessandro Neri</dc:creator>
  <cp:lastModifiedBy>UserPiazza</cp:lastModifiedBy>
  <cp:revision>446</cp:revision>
  <cp:lastPrinted>2010-09-23T15:00:44Z</cp:lastPrinted>
  <dcterms:created xsi:type="dcterms:W3CDTF">2010-09-30T10:42:36Z</dcterms:created>
  <dcterms:modified xsi:type="dcterms:W3CDTF">2012-12-20T11:59:08Z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Lingua">
    <vt:lpwstr>Italiano</vt:lpwstr>
  </property>
</Properties>
</file>