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tiff" ContentType="image/tif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2"/>
  </p:notes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2" r:id="rId26"/>
    <p:sldId id="343" r:id="rId27"/>
    <p:sldId id="344" r:id="rId28"/>
    <p:sldId id="289" r:id="rId29"/>
    <p:sldId id="315" r:id="rId30"/>
    <p:sldId id="309" r:id="rId31"/>
    <p:sldId id="310" r:id="rId32"/>
    <p:sldId id="311" r:id="rId33"/>
    <p:sldId id="312" r:id="rId34"/>
    <p:sldId id="313" r:id="rId35"/>
    <p:sldId id="314" r:id="rId36"/>
    <p:sldId id="269" r:id="rId37"/>
    <p:sldId id="287" r:id="rId38"/>
    <p:sldId id="316" r:id="rId39"/>
    <p:sldId id="317" r:id="rId40"/>
    <p:sldId id="345" r:id="rId41"/>
  </p:sldIdLst>
  <p:sldSz cx="9144000" cy="6858000" type="screen4x3"/>
  <p:notesSz cx="6858000" cy="9144000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8A4B"/>
    <a:srgbClr val="FF33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047"/>
    <p:restoredTop sz="93068"/>
  </p:normalViewPr>
  <p:slideViewPr>
    <p:cSldViewPr snapToGrid="0" snapToObjects="1">
      <p:cViewPr varScale="1">
        <p:scale>
          <a:sx n="90" d="100"/>
          <a:sy n="90" d="100"/>
        </p:scale>
        <p:origin x="-203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heme" Target="theme/theme1.xml"/><Relationship Id="rId47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notesMaster" Target="notesMasters/notesMaster1.xml"/><Relationship Id="rId43" Type="http://schemas.openxmlformats.org/officeDocument/2006/relationships/printerSettings" Target="printerSettings/printerSettings1.bin"/><Relationship Id="rId44" Type="http://schemas.openxmlformats.org/officeDocument/2006/relationships/presProps" Target="presProps.xml"/><Relationship Id="rId4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14AE85-E2B8-E744-A3E9-E9DBE21CE2E1}" type="datetimeFigureOut">
              <a:rPr lang="it-IT" smtClean="0"/>
              <a:t>10/01/18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0CC2C9-3E37-0F41-A2EC-061E676D02F2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851258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A33B7-0487-4A91-97DE-B316D0795EC2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90050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6DC2E-D21B-104F-9EDE-2752619484A2}" type="datetimeFigureOut">
              <a:rPr lang="it-IT" smtClean="0"/>
              <a:t>10/01/18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42E62-F8BC-6E40-8A05-B25F2A4FD1FF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74602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6DC2E-D21B-104F-9EDE-2752619484A2}" type="datetimeFigureOut">
              <a:rPr lang="it-IT" smtClean="0"/>
              <a:t>10/01/18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42E62-F8BC-6E40-8A05-B25F2A4FD1FF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32074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6DC2E-D21B-104F-9EDE-2752619484A2}" type="datetimeFigureOut">
              <a:rPr lang="it-IT" smtClean="0"/>
              <a:t>10/01/18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42E62-F8BC-6E40-8A05-B25F2A4FD1FF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44037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6DC2E-D21B-104F-9EDE-2752619484A2}" type="datetimeFigureOut">
              <a:rPr lang="it-IT" smtClean="0"/>
              <a:t>10/01/18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42E62-F8BC-6E40-8A05-B25F2A4FD1FF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21145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6DC2E-D21B-104F-9EDE-2752619484A2}" type="datetimeFigureOut">
              <a:rPr lang="it-IT" smtClean="0"/>
              <a:t>10/01/18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42E62-F8BC-6E40-8A05-B25F2A4FD1FF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4914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6DC2E-D21B-104F-9EDE-2752619484A2}" type="datetimeFigureOut">
              <a:rPr lang="it-IT" smtClean="0"/>
              <a:t>10/01/18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42E62-F8BC-6E40-8A05-B25F2A4FD1FF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17929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6DC2E-D21B-104F-9EDE-2752619484A2}" type="datetimeFigureOut">
              <a:rPr lang="it-IT" smtClean="0"/>
              <a:t>10/01/18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42E62-F8BC-6E40-8A05-B25F2A4FD1FF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65917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6DC2E-D21B-104F-9EDE-2752619484A2}" type="datetimeFigureOut">
              <a:rPr lang="it-IT" smtClean="0"/>
              <a:t>10/01/18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42E62-F8BC-6E40-8A05-B25F2A4FD1FF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80015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6DC2E-D21B-104F-9EDE-2752619484A2}" type="datetimeFigureOut">
              <a:rPr lang="it-IT" smtClean="0"/>
              <a:t>10/01/18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42E62-F8BC-6E40-8A05-B25F2A4FD1FF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03149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6DC2E-D21B-104F-9EDE-2752619484A2}" type="datetimeFigureOut">
              <a:rPr lang="it-IT" smtClean="0"/>
              <a:t>10/01/18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42E62-F8BC-6E40-8A05-B25F2A4FD1FF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75850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6DC2E-D21B-104F-9EDE-2752619484A2}" type="datetimeFigureOut">
              <a:rPr lang="it-IT" smtClean="0"/>
              <a:t>10/01/18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42E62-F8BC-6E40-8A05-B25F2A4FD1FF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32152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E6DC2E-D21B-104F-9EDE-2752619484A2}" type="datetimeFigureOut">
              <a:rPr lang="it-IT" smtClean="0"/>
              <a:t>10/01/18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042E62-F8BC-6E40-8A05-B25F2A4FD1FF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35125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3" Type="http://schemas.openxmlformats.org/officeDocument/2006/relationships/image" Target="../media/image21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jp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tif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tif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tif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.tif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jpg"/><Relationship Id="rId3" Type="http://schemas.openxmlformats.org/officeDocument/2006/relationships/image" Target="../media/image32.jp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6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s://cmsw.mit.edu/television-2-0-tv-as-an-engagement-medium/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png"/><Relationship Id="rId3" Type="http://schemas.openxmlformats.org/officeDocument/2006/relationships/hyperlink" Target="https://www.theatlantic.com/technology/archive/2014/01/how-netflix-reverse-engineered-hollywood/282679/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6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CasellaDiTesto 2"/>
          <p:cNvSpPr txBox="1">
            <a:spLocks noChangeArrowheads="1"/>
          </p:cNvSpPr>
          <p:nvPr/>
        </p:nvSpPr>
        <p:spPr bwMode="auto">
          <a:xfrm>
            <a:off x="0" y="495300"/>
            <a:ext cx="9251950" cy="6617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endParaRPr lang="it-IT" dirty="0" smtClean="0">
              <a:solidFill>
                <a:schemeClr val="bg1"/>
              </a:solidFill>
            </a:endParaRPr>
          </a:p>
          <a:p>
            <a:pPr algn="ctr" eaLnBrk="1" hangingPunct="1"/>
            <a:endParaRPr lang="it-IT" dirty="0">
              <a:solidFill>
                <a:schemeClr val="bg1"/>
              </a:solidFill>
            </a:endParaRPr>
          </a:p>
          <a:p>
            <a:pPr algn="ctr" eaLnBrk="1" hangingPunct="1"/>
            <a:r>
              <a:rPr lang="it-IT" dirty="0" smtClean="0">
                <a:solidFill>
                  <a:schemeClr val="bg1"/>
                </a:solidFill>
              </a:rPr>
              <a:t>Università </a:t>
            </a:r>
            <a:r>
              <a:rPr lang="it-IT" dirty="0">
                <a:solidFill>
                  <a:schemeClr val="bg1"/>
                </a:solidFill>
              </a:rPr>
              <a:t>Roma </a:t>
            </a:r>
            <a:r>
              <a:rPr lang="it-IT" dirty="0" smtClean="0">
                <a:solidFill>
                  <a:schemeClr val="bg1"/>
                </a:solidFill>
              </a:rPr>
              <a:t>Tre</a:t>
            </a:r>
          </a:p>
          <a:p>
            <a:pPr algn="ctr" eaLnBrk="1" hangingPunct="1"/>
            <a:r>
              <a:rPr lang="it-IT" dirty="0" smtClean="0">
                <a:solidFill>
                  <a:schemeClr val="bg1"/>
                </a:solidFill>
              </a:rPr>
              <a:t>Corso di Media digitali 2017-2018</a:t>
            </a:r>
            <a:endParaRPr lang="it-IT" dirty="0">
              <a:solidFill>
                <a:schemeClr val="bg1"/>
              </a:solidFill>
            </a:endParaRPr>
          </a:p>
          <a:p>
            <a:pPr algn="ctr" eaLnBrk="1" hangingPunct="1"/>
            <a:endParaRPr lang="it-IT" dirty="0">
              <a:solidFill>
                <a:schemeClr val="bg1"/>
              </a:solidFill>
            </a:endParaRPr>
          </a:p>
          <a:p>
            <a:pPr algn="ctr" eaLnBrk="1" hangingPunct="1"/>
            <a:endParaRPr lang="it-IT" sz="2000" dirty="0" smtClean="0">
              <a:solidFill>
                <a:schemeClr val="bg1"/>
              </a:solidFill>
            </a:endParaRPr>
          </a:p>
          <a:p>
            <a:pPr algn="ctr" eaLnBrk="1" hangingPunct="1"/>
            <a:r>
              <a:rPr lang="it-IT" dirty="0">
                <a:solidFill>
                  <a:schemeClr val="bg1"/>
                </a:solidFill>
              </a:rPr>
              <a:t>Enrico Menduni</a:t>
            </a:r>
          </a:p>
          <a:p>
            <a:pPr algn="ctr" eaLnBrk="1" hangingPunct="1"/>
            <a:endParaRPr lang="it-IT" sz="2000" dirty="0">
              <a:solidFill>
                <a:schemeClr val="bg1"/>
              </a:solidFill>
            </a:endParaRPr>
          </a:p>
          <a:p>
            <a:pPr algn="ctr" eaLnBrk="1" hangingPunct="1"/>
            <a:r>
              <a:rPr lang="it-IT" sz="3600" dirty="0" err="1" smtClean="0">
                <a:solidFill>
                  <a:schemeClr val="bg1"/>
                </a:solidFill>
              </a:rPr>
              <a:t>Netflix</a:t>
            </a:r>
            <a:r>
              <a:rPr lang="it-IT" sz="3600" dirty="0" smtClean="0">
                <a:solidFill>
                  <a:schemeClr val="bg1"/>
                </a:solidFill>
              </a:rPr>
              <a:t> e gli altri OTT:</a:t>
            </a:r>
          </a:p>
          <a:p>
            <a:pPr algn="ctr" eaLnBrk="1" hangingPunct="1"/>
            <a:r>
              <a:rPr lang="it-IT" sz="2800" dirty="0" smtClean="0">
                <a:solidFill>
                  <a:schemeClr val="bg1"/>
                </a:solidFill>
              </a:rPr>
              <a:t>Cosa cambia negli stili di fruizione</a:t>
            </a:r>
          </a:p>
          <a:p>
            <a:pPr algn="ctr" eaLnBrk="1" hangingPunct="1"/>
            <a:r>
              <a:rPr lang="it-IT" sz="2800" dirty="0" smtClean="0">
                <a:solidFill>
                  <a:schemeClr val="bg1"/>
                </a:solidFill>
              </a:rPr>
              <a:t>e nel rapporto con il pubblico</a:t>
            </a:r>
          </a:p>
          <a:p>
            <a:pPr algn="ctr" eaLnBrk="1" hangingPunct="1"/>
            <a:endParaRPr lang="it-IT" sz="3600" dirty="0" smtClean="0">
              <a:solidFill>
                <a:schemeClr val="bg1"/>
              </a:solidFill>
            </a:endParaRPr>
          </a:p>
          <a:p>
            <a:pPr algn="ctr" eaLnBrk="1" hangingPunct="1"/>
            <a:endParaRPr lang="it-IT" dirty="0">
              <a:solidFill>
                <a:schemeClr val="bg1"/>
              </a:solidFill>
            </a:endParaRPr>
          </a:p>
          <a:p>
            <a:pPr algn="ctr" eaLnBrk="1" hangingPunct="1"/>
            <a:endParaRPr lang="it-IT" dirty="0" smtClean="0">
              <a:solidFill>
                <a:schemeClr val="bg1"/>
              </a:solidFill>
            </a:endParaRPr>
          </a:p>
          <a:p>
            <a:pPr algn="ctr" eaLnBrk="1" hangingPunct="1"/>
            <a:r>
              <a:rPr lang="it-IT" dirty="0" smtClean="0">
                <a:solidFill>
                  <a:schemeClr val="bg1"/>
                </a:solidFill>
              </a:rPr>
              <a:t>Lezione  del 9 gennaio 2018</a:t>
            </a:r>
          </a:p>
          <a:p>
            <a:pPr algn="ctr" eaLnBrk="1" hangingPunct="1"/>
            <a:endParaRPr lang="it-IT" dirty="0">
              <a:solidFill>
                <a:schemeClr val="bg1"/>
              </a:solidFill>
            </a:endParaRPr>
          </a:p>
        </p:txBody>
      </p:sp>
      <p:pic>
        <p:nvPicPr>
          <p:cNvPr id="4" name="Picture 3" descr="testataincap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9050"/>
            <a:ext cx="9144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Schermata 2018-01-08 alle 8.55.0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8682"/>
            <a:ext cx="8817986" cy="4624544"/>
          </a:xfrm>
          <a:prstGeom prst="rect">
            <a:avLst/>
          </a:prstGeom>
        </p:spPr>
      </p:pic>
      <p:sp>
        <p:nvSpPr>
          <p:cNvPr id="3" name="Rettangolo 2"/>
          <p:cNvSpPr/>
          <p:nvPr/>
        </p:nvSpPr>
        <p:spPr>
          <a:xfrm>
            <a:off x="565802" y="490418"/>
            <a:ext cx="4941343" cy="99341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Rettangolo 3"/>
          <p:cNvSpPr/>
          <p:nvPr/>
        </p:nvSpPr>
        <p:spPr>
          <a:xfrm>
            <a:off x="4224660" y="5111671"/>
            <a:ext cx="4919340" cy="59101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43391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 descr="Schermata 2018-01-08 alle 9.04.1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971" y="521943"/>
            <a:ext cx="8534400" cy="1905000"/>
          </a:xfrm>
          <a:prstGeom prst="rect">
            <a:avLst/>
          </a:prstGeom>
        </p:spPr>
      </p:pic>
      <p:pic>
        <p:nvPicPr>
          <p:cNvPr id="11" name="Immagine 10" descr="Schermata 2018-01-08 alle 9.14.1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" y="2813567"/>
            <a:ext cx="868680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139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Schermata 2018-01-08 alle 9.24.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570" y="-37725"/>
            <a:ext cx="8494123" cy="6858000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197619" y="142536"/>
            <a:ext cx="738664" cy="638827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it-IT" dirty="0" err="1"/>
              <a:t>https</a:t>
            </a:r>
            <a:r>
              <a:rPr lang="it-IT" dirty="0"/>
              <a:t>://</a:t>
            </a:r>
            <a:r>
              <a:rPr lang="it-IT" dirty="0" err="1"/>
              <a:t>medium.com</a:t>
            </a:r>
            <a:r>
              <a:rPr lang="it-IT" dirty="0"/>
              <a:t>/</a:t>
            </a:r>
            <a:r>
              <a:rPr lang="it-IT" dirty="0" err="1"/>
              <a:t>netflix-techblog</a:t>
            </a:r>
            <a:r>
              <a:rPr lang="it-IT" dirty="0"/>
              <a:t>/netflix-recommendations-beyond-the-5-stars-part-1-55838468f429</a:t>
            </a:r>
          </a:p>
        </p:txBody>
      </p:sp>
    </p:spTree>
    <p:extLst>
      <p:ext uri="{BB962C8B-B14F-4D97-AF65-F5344CB8AC3E}">
        <p14:creationId xmlns:p14="http://schemas.microsoft.com/office/powerpoint/2010/main" val="1181210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Schermata 2018-01-08 alle 9.45.1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6289"/>
            <a:ext cx="9144000" cy="2030649"/>
          </a:xfrm>
          <a:prstGeom prst="rect">
            <a:avLst/>
          </a:prstGeom>
        </p:spPr>
      </p:pic>
      <p:sp>
        <p:nvSpPr>
          <p:cNvPr id="3" name="Rettangolo 2"/>
          <p:cNvSpPr/>
          <p:nvPr/>
        </p:nvSpPr>
        <p:spPr>
          <a:xfrm>
            <a:off x="8160133" y="3391971"/>
            <a:ext cx="1081312" cy="123233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91518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Schermata 2018-01-08 alle 9.47.4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667"/>
            <a:ext cx="9144000" cy="611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471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Schermata 2018-01-08 alle 9.48.5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04301"/>
            <a:ext cx="9144000" cy="2852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069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Schermata 2018-01-08 alle 9.49.4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7179"/>
            <a:ext cx="9144000" cy="3873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385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Schermata 2018-01-08 alle 9.51.5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8908"/>
            <a:ext cx="9144000" cy="6579092"/>
          </a:xfrm>
          <a:prstGeom prst="rect">
            <a:avLst/>
          </a:prstGeom>
        </p:spPr>
      </p:pic>
      <p:sp>
        <p:nvSpPr>
          <p:cNvPr id="5" name="Rettangolo 4"/>
          <p:cNvSpPr/>
          <p:nvPr/>
        </p:nvSpPr>
        <p:spPr>
          <a:xfrm>
            <a:off x="-691536" y="851854"/>
            <a:ext cx="1357926" cy="219125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83454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Schermata 2018-01-08 alle 9.56.1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6616" y="163473"/>
            <a:ext cx="9763457" cy="5822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899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34022"/>
            <a:ext cx="9143267" cy="5039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435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Netflix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88661"/>
            <a:ext cx="9168830" cy="4263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803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9727" y="0"/>
            <a:ext cx="6284546" cy="694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33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8708" y="820614"/>
            <a:ext cx="9506888" cy="4712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143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618" y="-70339"/>
            <a:ext cx="8409353" cy="7038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238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330200"/>
            <a:ext cx="7315200" cy="6184900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6189" y="6235700"/>
            <a:ext cx="6115627" cy="124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145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" y="12700"/>
            <a:ext cx="7569200" cy="683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912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440" y="216916"/>
            <a:ext cx="7926626" cy="6458204"/>
          </a:xfrm>
          <a:prstGeom prst="rect">
            <a:avLst/>
          </a:prstGeom>
        </p:spPr>
      </p:pic>
      <p:sp>
        <p:nvSpPr>
          <p:cNvPr id="5" name="Rettangolo 4"/>
          <p:cNvSpPr/>
          <p:nvPr/>
        </p:nvSpPr>
        <p:spPr>
          <a:xfrm>
            <a:off x="292608" y="3950208"/>
            <a:ext cx="7900416" cy="2706624"/>
          </a:xfrm>
          <a:prstGeom prst="rect">
            <a:avLst/>
          </a:prstGeom>
          <a:solidFill>
            <a:srgbClr val="FF3314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lt1">
                  <a:alpha val="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04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928" y="2614228"/>
            <a:ext cx="6593810" cy="4498273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602475" y="233311"/>
            <a:ext cx="81930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rgbClr val="FF0000"/>
                </a:solidFill>
              </a:rPr>
              <a:t>FIN QUI NETFLIX CI HA PARLATO DI COME FUNZIONA UNA PARTE DEL SUO SISTEMA </a:t>
            </a:r>
          </a:p>
          <a:p>
            <a:r>
              <a:rPr lang="it-IT" dirty="0" smtClean="0">
                <a:solidFill>
                  <a:srgbClr val="FF0000"/>
                </a:solidFill>
              </a:rPr>
              <a:t>DI RACCOMANDAZIONE:</a:t>
            </a:r>
          </a:p>
          <a:p>
            <a:pPr marL="285750" indent="-285750">
              <a:buFont typeface="Arial" charset="0"/>
              <a:buChar char="•"/>
            </a:pPr>
            <a:r>
              <a:rPr lang="it-IT" dirty="0" smtClean="0"/>
              <a:t>Sofisticata analisi del contenuto video da parte di analisti professionali (“</a:t>
            </a:r>
            <a:r>
              <a:rPr lang="it-IT" dirty="0" err="1" smtClean="0"/>
              <a:t>taggatori</a:t>
            </a:r>
            <a:r>
              <a:rPr lang="it-IT" dirty="0" smtClean="0"/>
              <a:t>”)</a:t>
            </a:r>
          </a:p>
          <a:p>
            <a:pPr marL="285750" indent="-285750">
              <a:buFont typeface="Arial" charset="0"/>
              <a:buChar char="•"/>
            </a:pPr>
            <a:r>
              <a:rPr lang="it-IT" dirty="0" smtClean="0"/>
              <a:t>Capacità di proporla in modo differenziato ed efficace alla clientela.</a:t>
            </a:r>
          </a:p>
          <a:p>
            <a:pPr marL="285750" indent="-285750">
              <a:buFont typeface="Arial" charset="0"/>
              <a:buChar char="•"/>
            </a:pPr>
            <a:endParaRPr lang="it-IT" dirty="0"/>
          </a:p>
          <a:p>
            <a:pPr marL="285750" indent="-285750">
              <a:buFont typeface="Arial" charset="0"/>
              <a:buChar char="•"/>
            </a:pPr>
            <a:endParaRPr lang="it-IT" dirty="0" smtClean="0"/>
          </a:p>
          <a:p>
            <a:r>
              <a:rPr lang="it-IT" dirty="0" smtClean="0">
                <a:solidFill>
                  <a:srgbClr val="FF0000"/>
                </a:solidFill>
              </a:rPr>
              <a:t>PER FAR FUNZIONARE LA RACCOMANDAZIONE, TUTTAVIA, BISOGNA FARE UN PANINO: ACCOPPIARE LA DESCRIZIONE DEL CONTENUTO VIDEO CON LA DESCRIZIONE DI UN CLIENTE.</a:t>
            </a:r>
            <a:endParaRPr lang="it-IT" dirty="0">
              <a:solidFill>
                <a:srgbClr val="FF0000"/>
              </a:solidFill>
            </a:endParaRPr>
          </a:p>
        </p:txBody>
      </p:sp>
      <p:cxnSp>
        <p:nvCxnSpPr>
          <p:cNvPr id="6" name="Connettore 1 5"/>
          <p:cNvCxnSpPr/>
          <p:nvPr/>
        </p:nvCxnSpPr>
        <p:spPr>
          <a:xfrm flipH="1">
            <a:off x="6609809" y="3579223"/>
            <a:ext cx="1018900" cy="404948"/>
          </a:xfrm>
          <a:prstGeom prst="line">
            <a:avLst/>
          </a:prstGeom>
          <a:ln w="63500" cap="sq">
            <a:solidFill>
              <a:srgbClr val="FF3314"/>
            </a:solidFill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CasellaDiTesto 10"/>
          <p:cNvSpPr txBox="1"/>
          <p:nvPr/>
        </p:nvSpPr>
        <p:spPr>
          <a:xfrm>
            <a:off x="6426927" y="2860766"/>
            <a:ext cx="3004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solidFill>
                  <a:srgbClr val="FF0000"/>
                </a:solidFill>
              </a:rPr>
              <a:t>CARATTERISTICHE DEL CLIENTE</a:t>
            </a:r>
            <a:endParaRPr lang="it-IT" b="1" dirty="0">
              <a:solidFill>
                <a:srgbClr val="FF0000"/>
              </a:solidFill>
            </a:endParaRPr>
          </a:p>
        </p:txBody>
      </p:sp>
      <p:cxnSp>
        <p:nvCxnSpPr>
          <p:cNvPr id="13" name="Connettore 1 12"/>
          <p:cNvCxnSpPr/>
          <p:nvPr/>
        </p:nvCxnSpPr>
        <p:spPr>
          <a:xfrm flipH="1" flipV="1">
            <a:off x="6527078" y="5534298"/>
            <a:ext cx="1258385" cy="696685"/>
          </a:xfrm>
          <a:prstGeom prst="line">
            <a:avLst/>
          </a:prstGeom>
          <a:ln w="63500" cap="sq">
            <a:solidFill>
              <a:srgbClr val="FF3314"/>
            </a:solidFill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CasellaDiTesto 14"/>
          <p:cNvSpPr txBox="1"/>
          <p:nvPr/>
        </p:nvSpPr>
        <p:spPr>
          <a:xfrm>
            <a:off x="6635933" y="6211669"/>
            <a:ext cx="2712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rgbClr val="FF0000"/>
                </a:solidFill>
              </a:rPr>
              <a:t>CARATTERISTICHE </a:t>
            </a:r>
            <a:r>
              <a:rPr lang="it-IT" b="1" dirty="0" smtClean="0">
                <a:solidFill>
                  <a:srgbClr val="FF0000"/>
                </a:solidFill>
              </a:rPr>
              <a:t>DEL CONTENUTO VIDEO</a:t>
            </a:r>
            <a:endParaRPr lang="it-IT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747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65760" y="339634"/>
            <a:ext cx="837329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solidFill>
                  <a:srgbClr val="FF0000"/>
                </a:solidFill>
              </a:rPr>
              <a:t>UN QUESITO INTERESSANTE: DA DOVE PRENDE NETFLIX LE INFORMAZIONI NECESSARIE PER PROFILARE I PROPRI CLIENTI, </a:t>
            </a:r>
            <a:r>
              <a:rPr lang="it-IT" sz="2000" b="1" dirty="0" err="1" smtClean="0">
                <a:solidFill>
                  <a:srgbClr val="FF0000"/>
                </a:solidFill>
              </a:rPr>
              <a:t>COSì</a:t>
            </a:r>
            <a:r>
              <a:rPr lang="it-IT" sz="2000" b="1" dirty="0" smtClean="0">
                <a:solidFill>
                  <a:srgbClr val="FF0000"/>
                </a:solidFill>
              </a:rPr>
              <a:t> DA OFFRIRE LORO LE PROPOSTE Più ALLETTANTI?</a:t>
            </a:r>
          </a:p>
          <a:p>
            <a:endParaRPr lang="it-IT" sz="2000" b="1" dirty="0">
              <a:solidFill>
                <a:srgbClr val="FF000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it-IT" sz="2000" b="1" dirty="0" err="1" smtClean="0">
                <a:solidFill>
                  <a:srgbClr val="FF0000"/>
                </a:solidFill>
              </a:rPr>
              <a:t>Viewing</a:t>
            </a:r>
            <a:r>
              <a:rPr lang="it-IT" sz="2000" b="1" dirty="0" smtClean="0">
                <a:solidFill>
                  <a:srgbClr val="FF0000"/>
                </a:solidFill>
              </a:rPr>
              <a:t> </a:t>
            </a:r>
            <a:r>
              <a:rPr lang="it-IT" sz="2000" b="1" dirty="0" err="1">
                <a:solidFill>
                  <a:srgbClr val="FF0000"/>
                </a:solidFill>
              </a:rPr>
              <a:t>H</a:t>
            </a:r>
            <a:r>
              <a:rPr lang="it-IT" sz="2000" b="1" dirty="0" err="1" smtClean="0">
                <a:solidFill>
                  <a:srgbClr val="FF0000"/>
                </a:solidFill>
              </a:rPr>
              <a:t>abits</a:t>
            </a:r>
            <a:r>
              <a:rPr lang="it-IT" sz="2000" b="1" dirty="0" smtClean="0">
                <a:solidFill>
                  <a:srgbClr val="FF0000"/>
                </a:solidFill>
              </a:rPr>
              <a:t> and </a:t>
            </a:r>
            <a:r>
              <a:rPr lang="it-IT" sz="2000" b="1" dirty="0" err="1" smtClean="0">
                <a:solidFill>
                  <a:srgbClr val="FF0000"/>
                </a:solidFill>
              </a:rPr>
              <a:t>Purchases</a:t>
            </a:r>
            <a:r>
              <a:rPr lang="it-IT" sz="2000" b="1" dirty="0" smtClean="0">
                <a:solidFill>
                  <a:srgbClr val="FF0000"/>
                </a:solidFill>
              </a:rPr>
              <a:t> </a:t>
            </a:r>
            <a:r>
              <a:rPr lang="it-IT" sz="2000" b="1" dirty="0" err="1" smtClean="0">
                <a:solidFill>
                  <a:srgbClr val="FF0000"/>
                </a:solidFill>
              </a:rPr>
              <a:t>History</a:t>
            </a:r>
            <a:endParaRPr lang="it-IT" sz="2000" b="1" dirty="0" smtClean="0">
              <a:solidFill>
                <a:srgbClr val="FF000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it-IT" sz="2000" b="1" dirty="0" smtClean="0">
                <a:solidFill>
                  <a:srgbClr val="FF0000"/>
                </a:solidFill>
              </a:rPr>
              <a:t>Clients </a:t>
            </a:r>
            <a:r>
              <a:rPr lang="it-IT" sz="2000" b="1" dirty="0" err="1" smtClean="0">
                <a:solidFill>
                  <a:srgbClr val="FF0000"/>
                </a:solidFill>
              </a:rPr>
              <a:t>Feedbacks</a:t>
            </a:r>
            <a:r>
              <a:rPr lang="it-IT" sz="2000" b="1" dirty="0" smtClean="0">
                <a:solidFill>
                  <a:srgbClr val="FF0000"/>
                </a:solidFill>
              </a:rPr>
              <a:t>, </a:t>
            </a:r>
            <a:r>
              <a:rPr lang="it-IT" sz="2000" b="1" dirty="0" err="1" smtClean="0">
                <a:solidFill>
                  <a:srgbClr val="FF0000"/>
                </a:solidFill>
              </a:rPr>
              <a:t>Comments</a:t>
            </a:r>
            <a:r>
              <a:rPr lang="it-IT" sz="2000" b="1" dirty="0" smtClean="0">
                <a:solidFill>
                  <a:srgbClr val="FF0000"/>
                </a:solidFill>
              </a:rPr>
              <a:t>, </a:t>
            </a:r>
            <a:r>
              <a:rPr lang="it-IT" sz="2000" b="1" dirty="0" err="1" smtClean="0">
                <a:solidFill>
                  <a:srgbClr val="FF0000"/>
                </a:solidFill>
              </a:rPr>
              <a:t>Reviews</a:t>
            </a:r>
            <a:endParaRPr lang="it-IT" sz="2000" b="1" dirty="0" smtClean="0">
              <a:solidFill>
                <a:srgbClr val="FF0000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it-IT" sz="2000" b="1" dirty="0" smtClean="0">
                <a:solidFill>
                  <a:srgbClr val="FF0000"/>
                </a:solidFill>
              </a:rPr>
              <a:t>Social (FB Friends)</a:t>
            </a:r>
          </a:p>
          <a:p>
            <a:pPr marL="342900" indent="-342900">
              <a:buFont typeface="Arial" charset="0"/>
              <a:buChar char="•"/>
            </a:pPr>
            <a:r>
              <a:rPr lang="it-IT" sz="2000" b="1" dirty="0" smtClean="0">
                <a:solidFill>
                  <a:srgbClr val="FF0000"/>
                </a:solidFill>
              </a:rPr>
              <a:t>E’ probabile che questi dati autoprodotti siano rinforzati da dati di acquisto: profili di clienti che hanno visitato Google o altri siti.</a:t>
            </a:r>
            <a:endParaRPr lang="it-IT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764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63" y="796836"/>
            <a:ext cx="9144000" cy="5168918"/>
          </a:xfrm>
          <a:prstGeom prst="rect">
            <a:avLst/>
          </a:prstGeom>
        </p:spPr>
      </p:pic>
      <p:sp>
        <p:nvSpPr>
          <p:cNvPr id="3" name="Rettangolo 2"/>
          <p:cNvSpPr/>
          <p:nvPr/>
        </p:nvSpPr>
        <p:spPr>
          <a:xfrm>
            <a:off x="99446" y="174563"/>
            <a:ext cx="5381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i="1" dirty="0">
                <a:solidFill>
                  <a:srgbClr val="FF8A4B"/>
                </a:solidFill>
              </a:rPr>
              <a:t>LE PRODUZIONI ORIGINALI </a:t>
            </a:r>
            <a:r>
              <a:rPr lang="it-IT" i="1" dirty="0" smtClean="0">
                <a:solidFill>
                  <a:srgbClr val="FF8A4B"/>
                </a:solidFill>
              </a:rPr>
              <a:t>– l’arma più forte di NETFLIX</a:t>
            </a:r>
            <a:endParaRPr lang="it-IT" i="1" dirty="0">
              <a:solidFill>
                <a:srgbClr val="FF8A4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362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791778" y="501134"/>
            <a:ext cx="37460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/>
              <a:t>LE PRODUZIONI ORIGINALI DI NETFLIX</a:t>
            </a:r>
          </a:p>
        </p:txBody>
      </p:sp>
      <p:sp>
        <p:nvSpPr>
          <p:cNvPr id="4" name="Rettangolo 3"/>
          <p:cNvSpPr/>
          <p:nvPr/>
        </p:nvSpPr>
        <p:spPr>
          <a:xfrm>
            <a:off x="3685026" y="3244334"/>
            <a:ext cx="17739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solidFill>
                  <a:srgbClr val="000000"/>
                </a:solidFill>
                <a:latin typeface="Tahoma" charset="0"/>
              </a:rPr>
              <a:t>House of </a:t>
            </a:r>
            <a:r>
              <a:rPr lang="it-IT" dirty="0" err="1">
                <a:solidFill>
                  <a:srgbClr val="000000"/>
                </a:solidFill>
                <a:latin typeface="Tahoma" charset="0"/>
              </a:rPr>
              <a:t>cards</a:t>
            </a:r>
            <a:r>
              <a:rPr lang="it-IT" dirty="0">
                <a:solidFill>
                  <a:srgbClr val="000000"/>
                </a:solidFill>
                <a:latin typeface="Tahoma" charset="0"/>
              </a:rPr>
              <a:t> </a:t>
            </a:r>
            <a:endParaRPr lang="it-IT" dirty="0"/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2837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849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000090"/>
                </a:solidFill>
              </a:rPr>
              <a:t>Streaming e non Download</a:t>
            </a:r>
            <a:endParaRPr lang="it-IT" dirty="0">
              <a:solidFill>
                <a:srgbClr val="000090"/>
              </a:solidFill>
            </a:endParaRPr>
          </a:p>
        </p:txBody>
      </p:sp>
      <p:sp>
        <p:nvSpPr>
          <p:cNvPr id="3" name="Sottotitolo 2"/>
          <p:cNvSpPr>
            <a:spLocks noGrp="1"/>
          </p:cNvSpPr>
          <p:nvPr>
            <p:ph sz="half" idx="2"/>
          </p:nvPr>
        </p:nvSpPr>
        <p:spPr>
          <a:xfrm>
            <a:off x="457200" y="1758068"/>
            <a:ext cx="8369322" cy="4730545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it-IT" dirty="0" smtClean="0">
                <a:solidFill>
                  <a:srgbClr val="000090"/>
                </a:solidFill>
              </a:rPr>
              <a:t>Varie società verso il 2004 hanno cercato di distribuire contenuti audiovisivi in rete attraverso il download.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it-IT" dirty="0" smtClean="0">
                <a:solidFill>
                  <a:srgbClr val="000090"/>
                </a:solidFill>
              </a:rPr>
              <a:t>Il download era molto lento, richiedeva una pazienza da collezionista e non era possibile vedere un contenuto nel momento in cui lo si desiderava.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it-IT" dirty="0" smtClean="0">
                <a:solidFill>
                  <a:srgbClr val="000090"/>
                </a:solidFill>
              </a:rPr>
              <a:t>I vantaggi del video on </a:t>
            </a:r>
            <a:r>
              <a:rPr lang="it-IT" dirty="0" err="1" smtClean="0">
                <a:solidFill>
                  <a:srgbClr val="000090"/>
                </a:solidFill>
              </a:rPr>
              <a:t>demand</a:t>
            </a:r>
            <a:r>
              <a:rPr lang="it-IT" dirty="0" smtClean="0">
                <a:solidFill>
                  <a:srgbClr val="000090"/>
                </a:solidFill>
              </a:rPr>
              <a:t> sulla </a:t>
            </a:r>
            <a:r>
              <a:rPr lang="it-IT" dirty="0" err="1" smtClean="0">
                <a:solidFill>
                  <a:srgbClr val="000090"/>
                </a:solidFill>
              </a:rPr>
              <a:t>pay</a:t>
            </a:r>
            <a:r>
              <a:rPr lang="it-IT" dirty="0" smtClean="0">
                <a:solidFill>
                  <a:srgbClr val="000090"/>
                </a:solidFill>
              </a:rPr>
              <a:t>-per-</a:t>
            </a:r>
            <a:r>
              <a:rPr lang="it-IT" dirty="0" err="1" smtClean="0">
                <a:solidFill>
                  <a:srgbClr val="000090"/>
                </a:solidFill>
              </a:rPr>
              <a:t>view</a:t>
            </a:r>
            <a:r>
              <a:rPr lang="it-IT" dirty="0" smtClean="0">
                <a:solidFill>
                  <a:srgbClr val="000090"/>
                </a:solidFill>
              </a:rPr>
              <a:t> venivano annullati.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it-IT" dirty="0" smtClean="0">
                <a:solidFill>
                  <a:srgbClr val="000090"/>
                </a:solidFill>
              </a:rPr>
              <a:t>Una volta scaricato un contenuto era difficile evitare la sua replicazione incontrollata.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it-IT" b="1" dirty="0" smtClean="0">
                <a:solidFill>
                  <a:srgbClr val="FF0000"/>
                </a:solidFill>
              </a:rPr>
              <a:t>La scelta vincente di </a:t>
            </a:r>
            <a:r>
              <a:rPr lang="it-IT" b="1" dirty="0" err="1" smtClean="0">
                <a:solidFill>
                  <a:srgbClr val="FF0000"/>
                </a:solidFill>
              </a:rPr>
              <a:t>Netflix</a:t>
            </a:r>
            <a:r>
              <a:rPr lang="it-IT" b="1" dirty="0" smtClean="0">
                <a:solidFill>
                  <a:srgbClr val="FF0000"/>
                </a:solidFill>
              </a:rPr>
              <a:t> è stata quella di puntare nettamente sullo streaming invece che sul download.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it-IT" dirty="0" smtClean="0">
                <a:solidFill>
                  <a:srgbClr val="000090"/>
                </a:solidFill>
              </a:rPr>
              <a:t>C’era anche negli Usa un vuoto legislativo sullo streaming di cui </a:t>
            </a:r>
            <a:r>
              <a:rPr lang="it-IT" dirty="0" err="1">
                <a:solidFill>
                  <a:srgbClr val="000090"/>
                </a:solidFill>
              </a:rPr>
              <a:t>N</a:t>
            </a:r>
            <a:r>
              <a:rPr lang="it-IT" dirty="0" err="1" smtClean="0">
                <a:solidFill>
                  <a:srgbClr val="000090"/>
                </a:solidFill>
              </a:rPr>
              <a:t>etflix</a:t>
            </a:r>
            <a:r>
              <a:rPr lang="it-IT" dirty="0" smtClean="0">
                <a:solidFill>
                  <a:srgbClr val="000090"/>
                </a:solidFill>
              </a:rPr>
              <a:t> ha saputo trarre profitto.</a:t>
            </a:r>
          </a:p>
          <a:p>
            <a:pPr marL="0" indent="0" algn="l">
              <a:buNone/>
            </a:pPr>
            <a:endParaRPr lang="it-IT" dirty="0" smtClean="0">
              <a:solidFill>
                <a:srgbClr val="000090"/>
              </a:solidFill>
            </a:endParaRPr>
          </a:p>
          <a:p>
            <a:pPr algn="l"/>
            <a:endParaRPr lang="it-IT" dirty="0" smtClean="0">
              <a:solidFill>
                <a:srgbClr val="0000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37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dirty="0">
                <a:solidFill>
                  <a:srgbClr val="000000"/>
                </a:solidFill>
                <a:latin typeface="Tahoma" charset="0"/>
              </a:rPr>
              <a:t>Orange </a:t>
            </a:r>
            <a:r>
              <a:rPr lang="it-IT" dirty="0" err="1">
                <a:solidFill>
                  <a:srgbClr val="000000"/>
                </a:solidFill>
                <a:latin typeface="Tahoma" charset="0"/>
              </a:rPr>
              <a:t>is</a:t>
            </a:r>
            <a:r>
              <a:rPr lang="it-IT" dirty="0">
                <a:solidFill>
                  <a:srgbClr val="000000"/>
                </a:solidFill>
                <a:latin typeface="Tahoma" charset="0"/>
              </a:rPr>
              <a:t> the new </a:t>
            </a:r>
            <a:r>
              <a:rPr lang="it-IT" dirty="0" smtClean="0">
                <a:solidFill>
                  <a:srgbClr val="000000"/>
                </a:solidFill>
                <a:latin typeface="Tahoma" charset="0"/>
              </a:rPr>
              <a:t>Black</a:t>
            </a:r>
            <a:endParaRPr lang="it-IT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48640" y="337020"/>
            <a:ext cx="10069095" cy="5658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404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dirty="0" smtClean="0">
                <a:solidFill>
                  <a:srgbClr val="000000"/>
                </a:solidFill>
                <a:latin typeface="Tahoma" charset="0"/>
              </a:rPr>
              <a:t>Narcos</a:t>
            </a:r>
            <a:endParaRPr lang="it-IT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276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dirty="0" smtClean="0"/>
              <a:t>Marseille</a:t>
            </a:r>
            <a:endParaRPr lang="it-IT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5023"/>
            <a:ext cx="9144000" cy="5593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431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dirty="0" smtClean="0"/>
              <a:t>The Crown</a:t>
            </a:r>
            <a:endParaRPr lang="it-IT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530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169817" y="631885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dirty="0" smtClean="0">
                <a:solidFill>
                  <a:schemeClr val="bg1"/>
                </a:solidFill>
              </a:rPr>
              <a:t>Coprodotto con Rai e Cattleya</a:t>
            </a:r>
            <a:endParaRPr lang="it-IT" dirty="0">
              <a:solidFill>
                <a:schemeClr val="bg1"/>
              </a:solidFill>
            </a:endParaRPr>
          </a:p>
        </p:txBody>
      </p:sp>
      <p:pic>
        <p:nvPicPr>
          <p:cNvPr id="4" name="Immagine 3" descr="164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628571" cy="6858000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4741817" y="6361185"/>
            <a:ext cx="30247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Coprodotto con RAI e Cattleya</a:t>
            </a:r>
            <a:endParaRPr lang="it-IT" dirty="0"/>
          </a:p>
        </p:txBody>
      </p:sp>
      <p:pic>
        <p:nvPicPr>
          <p:cNvPr id="6" name="Immagine 5" descr="Suburra-streaming.00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0904" y="2328333"/>
            <a:ext cx="4424201" cy="2564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666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0"/>
            <a:ext cx="74474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73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16100"/>
            <a:ext cx="9144000" cy="3212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306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209005" y="0"/>
            <a:ext cx="838635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800" b="1" i="1" dirty="0" err="1">
                <a:solidFill>
                  <a:schemeClr val="tx2"/>
                </a:solidFill>
                <a:latin typeface="+mj-lt"/>
                <a:ea typeface="Adobe Caslon Pro" charset="0"/>
                <a:cs typeface="Adobe Caslon Pro" charset="0"/>
              </a:rPr>
              <a:t>binge-watch</a:t>
            </a:r>
            <a:r>
              <a:rPr lang="it-IT" sz="2800" b="1" i="1" dirty="0">
                <a:solidFill>
                  <a:schemeClr val="tx2"/>
                </a:solidFill>
                <a:latin typeface="+mj-lt"/>
                <a:ea typeface="Adobe Caslon Pro" charset="0"/>
                <a:cs typeface="Adobe Caslon Pro" charset="0"/>
              </a:rPr>
              <a:t> (</a:t>
            </a:r>
            <a:r>
              <a:rPr lang="it-IT" sz="2800" b="1" i="1" dirty="0" err="1">
                <a:solidFill>
                  <a:schemeClr val="tx2"/>
                </a:solidFill>
                <a:latin typeface="+mj-lt"/>
                <a:ea typeface="Adobe Caslon Pro" charset="0"/>
                <a:cs typeface="Adobe Caslon Pro" charset="0"/>
              </a:rPr>
              <a:t>verb</a:t>
            </a:r>
            <a:r>
              <a:rPr lang="it-IT" sz="2800" b="1" i="1" dirty="0">
                <a:solidFill>
                  <a:schemeClr val="tx2"/>
                </a:solidFill>
                <a:latin typeface="+mj-lt"/>
                <a:ea typeface="Adobe Caslon Pro" charset="0"/>
                <a:cs typeface="Adobe Caslon Pro" charset="0"/>
              </a:rPr>
              <a:t>):</a:t>
            </a:r>
            <a:r>
              <a:rPr lang="it-IT" sz="2800" i="1" dirty="0">
                <a:solidFill>
                  <a:schemeClr val="tx2"/>
                </a:solidFill>
                <a:latin typeface="+mj-lt"/>
                <a:ea typeface="Adobe Caslon Pro" charset="0"/>
                <a:cs typeface="Adobe Caslon Pro" charset="0"/>
              </a:rPr>
              <a:t> </a:t>
            </a:r>
            <a:endParaRPr lang="it-IT" sz="2800" i="1" dirty="0" smtClean="0">
              <a:solidFill>
                <a:schemeClr val="tx2"/>
              </a:solidFill>
              <a:latin typeface="+mj-lt"/>
              <a:ea typeface="Adobe Caslon Pro" charset="0"/>
              <a:cs typeface="Adobe Caslon Pro" charset="0"/>
            </a:endParaRPr>
          </a:p>
          <a:p>
            <a:r>
              <a:rPr lang="it-IT" sz="2800" i="1" dirty="0">
                <a:solidFill>
                  <a:schemeClr val="tx2"/>
                </a:solidFill>
                <a:latin typeface="+mj-lt"/>
                <a:ea typeface="Adobe Caslon Pro" charset="0"/>
                <a:cs typeface="Adobe Caslon Pro" charset="0"/>
              </a:rPr>
              <a:t>T</a:t>
            </a:r>
            <a:r>
              <a:rPr lang="it-IT" sz="2800" i="1" dirty="0" smtClean="0">
                <a:solidFill>
                  <a:schemeClr val="tx2"/>
                </a:solidFill>
                <a:latin typeface="+mj-lt"/>
                <a:ea typeface="Adobe Caslon Pro" charset="0"/>
                <a:cs typeface="Adobe Caslon Pro" charset="0"/>
              </a:rPr>
              <a:t>o </a:t>
            </a:r>
            <a:r>
              <a:rPr lang="it-IT" sz="2800" i="1" dirty="0" err="1">
                <a:solidFill>
                  <a:schemeClr val="tx2"/>
                </a:solidFill>
                <a:latin typeface="+mj-lt"/>
                <a:ea typeface="Adobe Caslon Pro" charset="0"/>
                <a:cs typeface="Adobe Caslon Pro" charset="0"/>
              </a:rPr>
              <a:t>watch</a:t>
            </a:r>
            <a:r>
              <a:rPr lang="it-IT" sz="2800" i="1" dirty="0">
                <a:solidFill>
                  <a:schemeClr val="tx2"/>
                </a:solidFill>
                <a:latin typeface="+mj-lt"/>
                <a:ea typeface="Adobe Caslon Pro" charset="0"/>
                <a:cs typeface="Adobe Caslon Pro" charset="0"/>
              </a:rPr>
              <a:t> a large </a:t>
            </a:r>
            <a:r>
              <a:rPr lang="it-IT" sz="2800" i="1" dirty="0" err="1">
                <a:solidFill>
                  <a:schemeClr val="tx2"/>
                </a:solidFill>
                <a:latin typeface="+mj-lt"/>
                <a:ea typeface="Adobe Caslon Pro" charset="0"/>
                <a:cs typeface="Adobe Caslon Pro" charset="0"/>
              </a:rPr>
              <a:t>number</a:t>
            </a:r>
            <a:r>
              <a:rPr lang="it-IT" sz="2800" i="1" dirty="0">
                <a:solidFill>
                  <a:schemeClr val="tx2"/>
                </a:solidFill>
                <a:latin typeface="+mj-lt"/>
                <a:ea typeface="Adobe Caslon Pro" charset="0"/>
                <a:cs typeface="Adobe Caslon Pro" charset="0"/>
              </a:rPr>
              <a:t> of </a:t>
            </a:r>
            <a:r>
              <a:rPr lang="it-IT" sz="2800" i="1" dirty="0" err="1">
                <a:solidFill>
                  <a:schemeClr val="tx2"/>
                </a:solidFill>
                <a:latin typeface="+mj-lt"/>
                <a:ea typeface="Adobe Caslon Pro" charset="0"/>
                <a:cs typeface="Adobe Caslon Pro" charset="0"/>
              </a:rPr>
              <a:t>television</a:t>
            </a:r>
            <a:r>
              <a:rPr lang="it-IT" sz="2800" i="1" dirty="0">
                <a:solidFill>
                  <a:schemeClr val="tx2"/>
                </a:solidFill>
                <a:latin typeface="+mj-lt"/>
                <a:ea typeface="Adobe Caslon Pro" charset="0"/>
                <a:cs typeface="Adobe Caslon Pro" charset="0"/>
              </a:rPr>
              <a:t> </a:t>
            </a:r>
            <a:r>
              <a:rPr lang="it-IT" sz="2800" i="1" dirty="0" err="1">
                <a:solidFill>
                  <a:schemeClr val="tx2"/>
                </a:solidFill>
                <a:latin typeface="+mj-lt"/>
                <a:ea typeface="Adobe Caslon Pro" charset="0"/>
                <a:cs typeface="Adobe Caslon Pro" charset="0"/>
              </a:rPr>
              <a:t>programmes</a:t>
            </a:r>
            <a:r>
              <a:rPr lang="it-IT" sz="2800" i="1" dirty="0">
                <a:solidFill>
                  <a:schemeClr val="tx2"/>
                </a:solidFill>
                <a:latin typeface="+mj-lt"/>
                <a:ea typeface="Adobe Caslon Pro" charset="0"/>
                <a:cs typeface="Adobe Caslon Pro" charset="0"/>
              </a:rPr>
              <a:t> (</a:t>
            </a:r>
            <a:r>
              <a:rPr lang="it-IT" sz="2800" i="1" dirty="0" err="1">
                <a:solidFill>
                  <a:schemeClr val="tx2"/>
                </a:solidFill>
                <a:latin typeface="+mj-lt"/>
                <a:ea typeface="Adobe Caslon Pro" charset="0"/>
                <a:cs typeface="Adobe Caslon Pro" charset="0"/>
              </a:rPr>
              <a:t>especially</a:t>
            </a:r>
            <a:r>
              <a:rPr lang="it-IT" sz="2800" i="1" dirty="0">
                <a:solidFill>
                  <a:schemeClr val="tx2"/>
                </a:solidFill>
                <a:latin typeface="+mj-lt"/>
                <a:ea typeface="Adobe Caslon Pro" charset="0"/>
                <a:cs typeface="Adobe Caslon Pro" charset="0"/>
              </a:rPr>
              <a:t> </a:t>
            </a:r>
            <a:r>
              <a:rPr lang="it-IT" sz="2800" i="1" dirty="0" err="1">
                <a:solidFill>
                  <a:schemeClr val="tx2"/>
                </a:solidFill>
                <a:latin typeface="+mj-lt"/>
                <a:ea typeface="Adobe Caslon Pro" charset="0"/>
                <a:cs typeface="Adobe Caslon Pro" charset="0"/>
              </a:rPr>
              <a:t>all</a:t>
            </a:r>
            <a:r>
              <a:rPr lang="it-IT" sz="2800" i="1" dirty="0">
                <a:solidFill>
                  <a:schemeClr val="tx2"/>
                </a:solidFill>
                <a:latin typeface="+mj-lt"/>
                <a:ea typeface="Adobe Caslon Pro" charset="0"/>
                <a:cs typeface="Adobe Caslon Pro" charset="0"/>
              </a:rPr>
              <a:t> the shows from </a:t>
            </a:r>
            <a:r>
              <a:rPr lang="it-IT" sz="2800" i="1" dirty="0" err="1">
                <a:solidFill>
                  <a:schemeClr val="tx2"/>
                </a:solidFill>
                <a:latin typeface="+mj-lt"/>
                <a:ea typeface="Adobe Caslon Pro" charset="0"/>
                <a:cs typeface="Adobe Caslon Pro" charset="0"/>
              </a:rPr>
              <a:t>one</a:t>
            </a:r>
            <a:r>
              <a:rPr lang="it-IT" sz="2800" i="1" dirty="0">
                <a:solidFill>
                  <a:schemeClr val="tx2"/>
                </a:solidFill>
                <a:latin typeface="+mj-lt"/>
                <a:ea typeface="Adobe Caslon Pro" charset="0"/>
                <a:cs typeface="Adobe Caslon Pro" charset="0"/>
              </a:rPr>
              <a:t> </a:t>
            </a:r>
            <a:r>
              <a:rPr lang="it-IT" sz="2800" i="1" dirty="0" err="1">
                <a:solidFill>
                  <a:schemeClr val="tx2"/>
                </a:solidFill>
                <a:latin typeface="+mj-lt"/>
                <a:ea typeface="Adobe Caslon Pro" charset="0"/>
                <a:cs typeface="Adobe Caslon Pro" charset="0"/>
              </a:rPr>
              <a:t>series</a:t>
            </a:r>
            <a:r>
              <a:rPr lang="it-IT" sz="2800" i="1" dirty="0">
                <a:solidFill>
                  <a:schemeClr val="tx2"/>
                </a:solidFill>
                <a:latin typeface="+mj-lt"/>
                <a:ea typeface="Adobe Caslon Pro" charset="0"/>
                <a:cs typeface="Adobe Caslon Pro" charset="0"/>
              </a:rPr>
              <a:t>) in </a:t>
            </a:r>
            <a:r>
              <a:rPr lang="it-IT" sz="2800" i="1" dirty="0" err="1">
                <a:solidFill>
                  <a:schemeClr val="tx2"/>
                </a:solidFill>
                <a:latin typeface="+mj-lt"/>
                <a:ea typeface="Adobe Caslon Pro" charset="0"/>
                <a:cs typeface="Adobe Caslon Pro" charset="0"/>
              </a:rPr>
              <a:t>succession</a:t>
            </a:r>
            <a:endParaRPr lang="it-IT" sz="2800" dirty="0">
              <a:solidFill>
                <a:schemeClr val="tx2"/>
              </a:solidFill>
              <a:latin typeface="+mj-lt"/>
              <a:ea typeface="Adobe Caslon Pro" charset="0"/>
              <a:cs typeface="Adobe Caslon Pro" charset="0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1126" y="1459691"/>
            <a:ext cx="5821748" cy="5395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212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172" y="120469"/>
            <a:ext cx="7481656" cy="6619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38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650" y="52252"/>
            <a:ext cx="7832700" cy="6740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024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000090"/>
                </a:solidFill>
              </a:rPr>
              <a:t>Time </a:t>
            </a:r>
            <a:r>
              <a:rPr lang="it-IT" dirty="0" err="1" smtClean="0">
                <a:solidFill>
                  <a:srgbClr val="000090"/>
                </a:solidFill>
              </a:rPr>
              <a:t>Shifiting</a:t>
            </a:r>
            <a:endParaRPr lang="it-IT" dirty="0">
              <a:solidFill>
                <a:srgbClr val="000090"/>
              </a:solidFill>
            </a:endParaRPr>
          </a:p>
        </p:txBody>
      </p:sp>
      <p:sp>
        <p:nvSpPr>
          <p:cNvPr id="3" name="Sottotitolo 2"/>
          <p:cNvSpPr>
            <a:spLocks noGrp="1"/>
          </p:cNvSpPr>
          <p:nvPr>
            <p:ph sz="half" idx="2"/>
          </p:nvPr>
        </p:nvSpPr>
        <p:spPr>
          <a:xfrm>
            <a:off x="457200" y="1758069"/>
            <a:ext cx="8178673" cy="3984496"/>
          </a:xfrm>
        </p:spPr>
        <p:txBody>
          <a:bodyPr>
            <a:normAutofit/>
          </a:bodyPr>
          <a:lstStyle/>
          <a:p>
            <a:pPr marL="342900" indent="-342900" algn="l">
              <a:buFont typeface="Arial" pitchFamily="34" charset="0"/>
              <a:buChar char="•"/>
            </a:pPr>
            <a:r>
              <a:rPr lang="it-IT" dirty="0" smtClean="0">
                <a:solidFill>
                  <a:srgbClr val="000090"/>
                </a:solidFill>
              </a:rPr>
              <a:t>Controllare la temporalità della visione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it-IT" dirty="0" smtClean="0">
                <a:solidFill>
                  <a:srgbClr val="000090"/>
                </a:solidFill>
              </a:rPr>
              <a:t>Sfuggire agli orari imposti dai broadcaster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it-IT" dirty="0" smtClean="0">
                <a:solidFill>
                  <a:srgbClr val="000090"/>
                </a:solidFill>
              </a:rPr>
              <a:t>Registrare per poi vedere quando si vuole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it-IT" dirty="0" smtClean="0">
                <a:solidFill>
                  <a:srgbClr val="000090"/>
                </a:solidFill>
              </a:rPr>
              <a:t>Si annulla la distinzione tra diretta (live) e registrata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it-IT" dirty="0" smtClean="0">
                <a:solidFill>
                  <a:srgbClr val="000090"/>
                </a:solidFill>
              </a:rPr>
              <a:t>Si annulla la distinzione fra originale e copia, tra prima visione e ripetizione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it-IT" dirty="0" smtClean="0">
                <a:solidFill>
                  <a:srgbClr val="000090"/>
                </a:solidFill>
              </a:rPr>
              <a:t>Farsi un palinsesto personale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it-IT" dirty="0" smtClean="0">
                <a:solidFill>
                  <a:srgbClr val="000090"/>
                </a:solidFill>
              </a:rPr>
              <a:t>Farsi una library di programmi amati.</a:t>
            </a:r>
          </a:p>
          <a:p>
            <a:pPr marL="0" indent="0" algn="l">
              <a:buNone/>
            </a:pPr>
            <a:endParaRPr lang="it-IT" dirty="0" smtClean="0">
              <a:solidFill>
                <a:srgbClr val="000090"/>
              </a:solidFill>
            </a:endParaRPr>
          </a:p>
          <a:p>
            <a:pPr algn="l"/>
            <a:endParaRPr lang="it-IT" dirty="0" smtClean="0">
              <a:solidFill>
                <a:srgbClr val="0000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558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75488" y="182881"/>
            <a:ext cx="8436864" cy="6337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PICCOLA BIBLIOGRAFIA </a:t>
            </a:r>
          </a:p>
          <a:p>
            <a:pPr>
              <a:spcAft>
                <a:spcPts val="0"/>
              </a:spcAft>
            </a:pPr>
            <a:endParaRPr lang="en-US" dirty="0">
              <a:solidFill>
                <a:schemeClr val="tx2">
                  <a:lumMod val="75000"/>
                </a:schemeClr>
              </a:solidFill>
              <a:latin typeface="Calibri" charset="0"/>
              <a:ea typeface="Calibri" charset="0"/>
              <a:cs typeface="Times New Roman" charset="0"/>
            </a:endParaRPr>
          </a:p>
          <a:p>
            <a:pPr>
              <a:spcBef>
                <a:spcPts val="500"/>
              </a:spcBef>
              <a:spcAft>
                <a:spcPts val="0"/>
              </a:spcAft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Amanda D.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Lotz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, Post Network. La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rivoluzione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della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tv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, Roma, Minimum Fax, 2017</a:t>
            </a:r>
          </a:p>
          <a:p>
            <a:pPr>
              <a:spcBef>
                <a:spcPts val="500"/>
              </a:spcBef>
              <a:spcAft>
                <a:spcPts val="0"/>
              </a:spcAft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Valentina Re (a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cura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 di), Streaming media, Milano, Mimesis, 2017  </a:t>
            </a:r>
          </a:p>
          <a:p>
            <a:pPr>
              <a:spcBef>
                <a:spcPts val="500"/>
              </a:spcBef>
              <a:spcAft>
                <a:spcPts val="0"/>
              </a:spcAft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Paola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Brembilla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,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Dalla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 TV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alle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 OTT: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il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caso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 di Netflix, in: Massimo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Scaglioni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, Anna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Sfardini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 (a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cura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 di), La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televisione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.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Modelli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teorici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 e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percorsi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d’analisi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, Roma,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Carocci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, 2017, pp. 281-292</a:t>
            </a:r>
          </a:p>
          <a:p>
            <a:pPr>
              <a:spcBef>
                <a:spcPts val="500"/>
              </a:spcBef>
              <a:spcAft>
                <a:spcPts val="0"/>
              </a:spcAft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Michael Wolff, Television is the new Television, The Unexpected Triumph of Old Media in the Digital Age, New York, Penguin, 2015</a:t>
            </a:r>
          </a:p>
          <a:p>
            <a:pPr>
              <a:spcBef>
                <a:spcPts val="500"/>
              </a:spcBef>
              <a:spcAft>
                <a:spcPts val="0"/>
              </a:spcAft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Stefano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Zuliani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, Netflix in Italia e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il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 big bang di cinema e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tv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, Milano,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Gruppo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 24 ore, 2015</a:t>
            </a:r>
          </a:p>
          <a:p>
            <a:pPr>
              <a:spcBef>
                <a:spcPts val="500"/>
              </a:spcBef>
              <a:spcAft>
                <a:spcPts val="0"/>
              </a:spcAft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Francesco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Marrazzo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,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Effetto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 Netflix. Il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nuovo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paradigma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televisivo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, Milano,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Egea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, 2016</a:t>
            </a:r>
          </a:p>
          <a:p>
            <a:pPr>
              <a:spcBef>
                <a:spcPts val="500"/>
              </a:spcBef>
              <a:spcAft>
                <a:spcPts val="0"/>
              </a:spcAft>
            </a:pP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Mediamorfosi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 2.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Industrie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 e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immaginari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dell'audiovisivo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digitale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,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numero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speciale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 di “LINK,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Idee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 per la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televisione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”, Milano, 2017</a:t>
            </a:r>
          </a:p>
          <a:p>
            <a:pPr>
              <a:spcBef>
                <a:spcPts val="500"/>
              </a:spcBef>
              <a:spcAft>
                <a:spcPts val="0"/>
              </a:spcAft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Bruno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Zambardino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, Dal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possesso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all’accesso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, Roma, Fondazione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Ente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dello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spettacolo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, 2015</a:t>
            </a:r>
          </a:p>
          <a:p>
            <a:pPr>
              <a:spcBef>
                <a:spcPts val="500"/>
              </a:spcBef>
              <a:spcAft>
                <a:spcPts val="0"/>
              </a:spcAft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Federico di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Chio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, American Storytelling. Le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forme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 del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racconto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nel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 cinema e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nelle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serie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tv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, Roma,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Carocci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, 2016</a:t>
            </a:r>
          </a:p>
          <a:p>
            <a:pPr>
              <a:spcBef>
                <a:spcPts val="500"/>
              </a:spcBef>
              <a:spcAft>
                <a:spcPts val="0"/>
              </a:spcAft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Alberto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Marinelli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,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Giandomenico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Celata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 (a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cura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 di), Connecting television. La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televisione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 al tempo di Internet, Milano,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Guerini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, 2012</a:t>
            </a:r>
          </a:p>
          <a:p>
            <a:pPr>
              <a:spcBef>
                <a:spcPts val="500"/>
              </a:spcBef>
              <a:spcAft>
                <a:spcPts val="0"/>
              </a:spcAft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Enrico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Menduni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,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Televisione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 e radio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nel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 XXI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secolo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, Bari-Roma,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Laterza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alibri" charset="0"/>
                <a:ea typeface="Calibri" charset="0"/>
                <a:cs typeface="Times New Roman" charset="0"/>
              </a:rPr>
              <a:t>, 2016 </a:t>
            </a:r>
            <a:endParaRPr lang="it-IT" dirty="0">
              <a:solidFill>
                <a:schemeClr val="tx2">
                  <a:lumMod val="75000"/>
                </a:schemeClr>
              </a:solidFill>
              <a:effectLst/>
              <a:latin typeface="Calibri" charset="0"/>
              <a:ea typeface="Calibri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2965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000090"/>
                </a:solidFill>
              </a:rPr>
              <a:t>Engagement</a:t>
            </a:r>
            <a:endParaRPr lang="it-IT" dirty="0">
              <a:solidFill>
                <a:srgbClr val="000090"/>
              </a:solidFill>
            </a:endParaRPr>
          </a:p>
        </p:txBody>
      </p:sp>
      <p:sp>
        <p:nvSpPr>
          <p:cNvPr id="3" name="Sottotitolo 2"/>
          <p:cNvSpPr>
            <a:spLocks noGrp="1"/>
          </p:cNvSpPr>
          <p:nvPr>
            <p:ph sz="half" idx="2"/>
          </p:nvPr>
        </p:nvSpPr>
        <p:spPr>
          <a:xfrm>
            <a:off x="457200" y="1758069"/>
            <a:ext cx="8178673" cy="3984496"/>
          </a:xfrm>
        </p:spPr>
        <p:txBody>
          <a:bodyPr>
            <a:normAutofit/>
          </a:bodyPr>
          <a:lstStyle/>
          <a:p>
            <a:pPr marL="342900" indent="-342900" algn="l">
              <a:buFont typeface="Arial" pitchFamily="34" charset="0"/>
              <a:buChar char="•"/>
            </a:pPr>
            <a:r>
              <a:rPr lang="it-IT" dirty="0" smtClean="0">
                <a:solidFill>
                  <a:srgbClr val="000090"/>
                </a:solidFill>
              </a:rPr>
              <a:t>Creare legami forti con l’utente/cliente in modo che aumenti la fedeltà, il passaparola e l’autorevolezza.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it-IT" dirty="0" smtClean="0">
                <a:solidFill>
                  <a:srgbClr val="000090"/>
                </a:solidFill>
              </a:rPr>
              <a:t>Flusso emozionale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it-IT" dirty="0" smtClean="0">
                <a:solidFill>
                  <a:srgbClr val="000090"/>
                </a:solidFill>
              </a:rPr>
              <a:t>Struttura ciclica dei contenuti di fiction, spesso con lo sviluppo di sotto-trame legate a singoli personaggi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it-IT" dirty="0" smtClean="0">
                <a:solidFill>
                  <a:srgbClr val="000090"/>
                </a:solidFill>
              </a:rPr>
              <a:t>La differenza tra fiction e non fiction non è più così importante: le stese logiche emozionali (</a:t>
            </a:r>
            <a:r>
              <a:rPr lang="it-IT" dirty="0" err="1" smtClean="0">
                <a:solidFill>
                  <a:srgbClr val="000090"/>
                </a:solidFill>
              </a:rPr>
              <a:t>patemiche</a:t>
            </a:r>
            <a:r>
              <a:rPr lang="it-IT" dirty="0" smtClean="0">
                <a:solidFill>
                  <a:srgbClr val="000090"/>
                </a:solidFill>
              </a:rPr>
              <a:t>) regolano l’offerta dei contenuti dell’uno e dell’altro tipo. Anche con generi misti (</a:t>
            </a:r>
            <a:r>
              <a:rPr lang="it-IT" dirty="0" err="1" smtClean="0">
                <a:solidFill>
                  <a:srgbClr val="000090"/>
                </a:solidFill>
              </a:rPr>
              <a:t>docufiction</a:t>
            </a:r>
            <a:r>
              <a:rPr lang="it-IT" dirty="0" smtClean="0">
                <a:solidFill>
                  <a:srgbClr val="000090"/>
                </a:solidFill>
              </a:rPr>
              <a:t>) o intarsi dell’uno dentro l’altro.</a:t>
            </a:r>
          </a:p>
          <a:p>
            <a:pPr marL="0" indent="0" algn="l">
              <a:buNone/>
            </a:pPr>
            <a:endParaRPr lang="it-IT" dirty="0" smtClean="0">
              <a:solidFill>
                <a:srgbClr val="000090"/>
              </a:solidFill>
            </a:endParaRPr>
          </a:p>
          <a:p>
            <a:pPr algn="l"/>
            <a:endParaRPr lang="it-IT" dirty="0" smtClean="0">
              <a:solidFill>
                <a:srgbClr val="0000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527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660066"/>
                </a:solidFill>
              </a:rPr>
              <a:t>Engagement</a:t>
            </a:r>
            <a:endParaRPr lang="it-IT" dirty="0">
              <a:solidFill>
                <a:srgbClr val="660066"/>
              </a:solidFill>
            </a:endParaRPr>
          </a:p>
        </p:txBody>
      </p:sp>
      <p:sp>
        <p:nvSpPr>
          <p:cNvPr id="3" name="Sottotitolo 2"/>
          <p:cNvSpPr>
            <a:spLocks noGrp="1"/>
          </p:cNvSpPr>
          <p:nvPr>
            <p:ph sz="half" idx="2"/>
          </p:nvPr>
        </p:nvSpPr>
        <p:spPr>
          <a:xfrm>
            <a:off x="457200" y="1758069"/>
            <a:ext cx="8522401" cy="39844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dirty="0">
                <a:solidFill>
                  <a:srgbClr val="000090"/>
                </a:solidFill>
              </a:rPr>
              <a:t>L</a:t>
            </a:r>
            <a:r>
              <a:rPr lang="it-IT" dirty="0" smtClean="0">
                <a:solidFill>
                  <a:srgbClr val="000090"/>
                </a:solidFill>
              </a:rPr>
              <a:t>’engagement</a:t>
            </a:r>
            <a:r>
              <a:rPr lang="it-IT" dirty="0">
                <a:solidFill>
                  <a:srgbClr val="000090"/>
                </a:solidFill>
              </a:rPr>
              <a:t>:</a:t>
            </a:r>
          </a:p>
          <a:p>
            <a:pPr marL="0" indent="0">
              <a:buNone/>
            </a:pPr>
            <a:r>
              <a:rPr lang="it-IT" dirty="0" smtClean="0">
                <a:solidFill>
                  <a:srgbClr val="000090"/>
                </a:solidFill>
              </a:rPr>
              <a:t>«Non </a:t>
            </a:r>
            <a:r>
              <a:rPr lang="it-IT" dirty="0">
                <a:solidFill>
                  <a:srgbClr val="000090"/>
                </a:solidFill>
              </a:rPr>
              <a:t>è un processo che avviene di fronte al televisore. Né è la semplice descrizione del modo in cui uno spettatore guarda la televisione, o di ciò che prova mentre la guarda. L’engagement descrive, piuttosto, l’ampio sistema di investimenti materiali, emozionali, intellettuali, sociali e psicologici che uno spettatore forma attraverso le sue interazioni con l’</a:t>
            </a:r>
            <a:r>
              <a:rPr lang="it-IT" i="1" dirty="0" err="1">
                <a:solidFill>
                  <a:srgbClr val="000090"/>
                </a:solidFill>
              </a:rPr>
              <a:t>expanded</a:t>
            </a:r>
            <a:r>
              <a:rPr lang="it-IT" i="1" dirty="0">
                <a:solidFill>
                  <a:srgbClr val="000090"/>
                </a:solidFill>
              </a:rPr>
              <a:t> </a:t>
            </a:r>
            <a:r>
              <a:rPr lang="it-IT" i="1" dirty="0" err="1">
                <a:solidFill>
                  <a:srgbClr val="000090"/>
                </a:solidFill>
              </a:rPr>
              <a:t>television</a:t>
            </a:r>
            <a:r>
              <a:rPr lang="it-IT" i="1" dirty="0">
                <a:solidFill>
                  <a:srgbClr val="000090"/>
                </a:solidFill>
              </a:rPr>
              <a:t> text</a:t>
            </a:r>
            <a:r>
              <a:rPr lang="it-IT" dirty="0">
                <a:solidFill>
                  <a:srgbClr val="000090"/>
                </a:solidFill>
              </a:rPr>
              <a:t>.</a:t>
            </a:r>
            <a:r>
              <a:rPr lang="it-IT" dirty="0" smtClean="0">
                <a:solidFill>
                  <a:srgbClr val="000090"/>
                </a:solidFill>
              </a:rPr>
              <a:t>»</a:t>
            </a:r>
          </a:p>
          <a:p>
            <a:pPr marL="0" indent="0">
              <a:buNone/>
            </a:pPr>
            <a:endParaRPr lang="it-IT" dirty="0">
              <a:solidFill>
                <a:srgbClr val="000090"/>
              </a:solidFill>
            </a:endParaRPr>
          </a:p>
          <a:p>
            <a:pPr marL="0" indent="0">
              <a:buNone/>
            </a:pPr>
            <a:r>
              <a:rPr lang="it-IT" dirty="0">
                <a:solidFill>
                  <a:srgbClr val="002060"/>
                </a:solidFill>
              </a:rPr>
              <a:t>Ivan </a:t>
            </a:r>
            <a:r>
              <a:rPr lang="it-IT" dirty="0" err="1" smtClean="0">
                <a:solidFill>
                  <a:srgbClr val="002060"/>
                </a:solidFill>
              </a:rPr>
              <a:t>Askwith</a:t>
            </a:r>
            <a:r>
              <a:rPr lang="it-IT" dirty="0">
                <a:solidFill>
                  <a:srgbClr val="002060"/>
                </a:solidFill>
              </a:rPr>
              <a:t>, </a:t>
            </a:r>
            <a:r>
              <a:rPr lang="it-IT" dirty="0" smtClean="0">
                <a:solidFill>
                  <a:srgbClr val="002060"/>
                </a:solidFill>
                <a:hlinkClick r:id="rId2"/>
              </a:rPr>
              <a:t>Reconceptualizing TV as an Engagement Medium</a:t>
            </a:r>
            <a:r>
              <a:rPr lang="it-IT" dirty="0" smtClean="0">
                <a:solidFill>
                  <a:srgbClr val="002060"/>
                </a:solidFill>
              </a:rPr>
              <a:t>, 2007.</a:t>
            </a:r>
          </a:p>
          <a:p>
            <a:pPr marL="0" indent="0">
              <a:buNone/>
            </a:pPr>
            <a:endParaRPr lang="it-IT" dirty="0" smtClean="0">
              <a:solidFill>
                <a:srgbClr val="0000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091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>
                <a:solidFill>
                  <a:srgbClr val="660066"/>
                </a:solidFill>
              </a:rPr>
              <a:t>La teoria dei quanti di </a:t>
            </a:r>
            <a:r>
              <a:rPr lang="it-IT" dirty="0" err="1">
                <a:solidFill>
                  <a:srgbClr val="660066"/>
                </a:solidFill>
              </a:rPr>
              <a:t>Netflix</a:t>
            </a:r>
            <a:endParaRPr lang="it-IT" dirty="0">
              <a:solidFill>
                <a:srgbClr val="660066"/>
              </a:solidFill>
            </a:endParaRPr>
          </a:p>
        </p:txBody>
      </p:sp>
      <p:sp>
        <p:nvSpPr>
          <p:cNvPr id="3" name="Sottotitolo 2"/>
          <p:cNvSpPr>
            <a:spLocks noGrp="1"/>
          </p:cNvSpPr>
          <p:nvPr>
            <p:ph sz="half" idx="2"/>
          </p:nvPr>
        </p:nvSpPr>
        <p:spPr>
          <a:xfrm>
            <a:off x="457200" y="1758069"/>
            <a:ext cx="8522401" cy="3984496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it-IT" dirty="0" smtClean="0">
                <a:solidFill>
                  <a:srgbClr val="000090"/>
                </a:solidFill>
              </a:rPr>
              <a:t>Secondo </a:t>
            </a:r>
            <a:r>
              <a:rPr lang="it-IT" dirty="0">
                <a:solidFill>
                  <a:srgbClr val="000090"/>
                </a:solidFill>
              </a:rPr>
              <a:t>le leggende metropolitane di </a:t>
            </a:r>
            <a:r>
              <a:rPr lang="it-IT" dirty="0" err="1">
                <a:solidFill>
                  <a:srgbClr val="000090"/>
                </a:solidFill>
              </a:rPr>
              <a:t>Netflix</a:t>
            </a:r>
            <a:r>
              <a:rPr lang="it-IT" dirty="0">
                <a:solidFill>
                  <a:srgbClr val="000090"/>
                </a:solidFill>
              </a:rPr>
              <a:t>, </a:t>
            </a:r>
            <a:r>
              <a:rPr lang="it-IT" dirty="0" smtClean="0">
                <a:solidFill>
                  <a:srgbClr val="000090"/>
                </a:solidFill>
              </a:rPr>
              <a:t>fu Todd </a:t>
            </a:r>
            <a:r>
              <a:rPr lang="it-IT" dirty="0" err="1">
                <a:solidFill>
                  <a:srgbClr val="000090"/>
                </a:solidFill>
              </a:rPr>
              <a:t>Yellin</a:t>
            </a:r>
            <a:r>
              <a:rPr lang="it-IT" dirty="0">
                <a:solidFill>
                  <a:srgbClr val="000090"/>
                </a:solidFill>
              </a:rPr>
              <a:t>, un dirigente della società, a inventare nel 2006 la cosiddetta “Teoria dei Quanti di </a:t>
            </a:r>
            <a:r>
              <a:rPr lang="it-IT" dirty="0" err="1">
                <a:solidFill>
                  <a:srgbClr val="000090"/>
                </a:solidFill>
              </a:rPr>
              <a:t>Netflix</a:t>
            </a:r>
            <a:r>
              <a:rPr lang="it-IT" dirty="0" smtClean="0">
                <a:solidFill>
                  <a:srgbClr val="000090"/>
                </a:solidFill>
              </a:rPr>
              <a:t>”</a:t>
            </a:r>
            <a:r>
              <a:rPr lang="it-IT" dirty="0">
                <a:solidFill>
                  <a:srgbClr val="000090"/>
                </a:solidFill>
              </a:rPr>
              <a:t>.</a:t>
            </a:r>
          </a:p>
          <a:p>
            <a:pPr marL="0" indent="0" algn="just">
              <a:buNone/>
            </a:pPr>
            <a:r>
              <a:rPr lang="it-IT" dirty="0">
                <a:solidFill>
                  <a:srgbClr val="000090"/>
                </a:solidFill>
              </a:rPr>
              <a:t>Non ha nulla a che vedere con la meccanica quantistica ma prende in prestito da questa le “particelle elementari” che compongono ogni film o contenuto audiovisivo in generale. </a:t>
            </a:r>
          </a:p>
          <a:p>
            <a:pPr marL="0" indent="0" algn="just">
              <a:buNone/>
            </a:pPr>
            <a:endParaRPr lang="it-IT" dirty="0">
              <a:solidFill>
                <a:srgbClr val="000090"/>
              </a:solidFill>
            </a:endParaRPr>
          </a:p>
          <a:p>
            <a:pPr marL="0" indent="0" algn="just">
              <a:buNone/>
            </a:pPr>
            <a:r>
              <a:rPr lang="it-IT" dirty="0" err="1">
                <a:solidFill>
                  <a:srgbClr val="000090"/>
                </a:solidFill>
              </a:rPr>
              <a:t>Netflix</a:t>
            </a:r>
            <a:r>
              <a:rPr lang="it-IT" dirty="0">
                <a:solidFill>
                  <a:srgbClr val="000090"/>
                </a:solidFill>
              </a:rPr>
              <a:t> ha elaborato e perfezionato una scheda con la quale analizza i contenuti sulla base di centinaia di varianti. </a:t>
            </a:r>
          </a:p>
          <a:p>
            <a:pPr marL="0" indent="0" algn="just">
              <a:buNone/>
            </a:pPr>
            <a:endParaRPr lang="it-IT" dirty="0">
              <a:solidFill>
                <a:srgbClr val="000090"/>
              </a:solidFill>
            </a:endParaRPr>
          </a:p>
          <a:p>
            <a:pPr marL="0" indent="0" algn="just">
              <a:buNone/>
            </a:pPr>
            <a:r>
              <a:rPr lang="it-IT" dirty="0">
                <a:solidFill>
                  <a:srgbClr val="000090"/>
                </a:solidFill>
              </a:rPr>
              <a:t>La scheda è segreta. Ne parlò </a:t>
            </a:r>
            <a:r>
              <a:rPr lang="it-IT" dirty="0" smtClean="0">
                <a:solidFill>
                  <a:srgbClr val="000090"/>
                </a:solidFill>
              </a:rPr>
              <a:t>l’autorevole </a:t>
            </a:r>
            <a:r>
              <a:rPr lang="it-IT" dirty="0">
                <a:solidFill>
                  <a:srgbClr val="000090"/>
                </a:solidFill>
              </a:rPr>
              <a:t>rivista americana </a:t>
            </a:r>
            <a:r>
              <a:rPr lang="it-IT" i="1" dirty="0">
                <a:solidFill>
                  <a:srgbClr val="000090"/>
                </a:solidFill>
              </a:rPr>
              <a:t>The Atlantic </a:t>
            </a:r>
            <a:r>
              <a:rPr lang="it-IT" dirty="0">
                <a:solidFill>
                  <a:srgbClr val="000090"/>
                </a:solidFill>
              </a:rPr>
              <a:t>nel 2014.</a:t>
            </a:r>
          </a:p>
          <a:p>
            <a:pPr marL="0" indent="0">
              <a:buNone/>
            </a:pPr>
            <a:endParaRPr lang="it-IT" dirty="0" smtClean="0">
              <a:solidFill>
                <a:srgbClr val="0000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438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44230"/>
            <a:ext cx="8229600" cy="1143000"/>
          </a:xfrm>
        </p:spPr>
        <p:txBody>
          <a:bodyPr/>
          <a:lstStyle/>
          <a:p>
            <a:r>
              <a:rPr lang="it-IT" dirty="0">
                <a:solidFill>
                  <a:srgbClr val="660066"/>
                </a:solidFill>
              </a:rPr>
              <a:t>La teoria dei quanti di </a:t>
            </a:r>
            <a:r>
              <a:rPr lang="it-IT" dirty="0" err="1">
                <a:solidFill>
                  <a:srgbClr val="660066"/>
                </a:solidFill>
              </a:rPr>
              <a:t>Netflix</a:t>
            </a:r>
            <a:endParaRPr lang="it-IT" dirty="0">
              <a:solidFill>
                <a:srgbClr val="660066"/>
              </a:solidFill>
            </a:endParaRPr>
          </a:p>
        </p:txBody>
      </p:sp>
      <p:pic>
        <p:nvPicPr>
          <p:cNvPr id="5" name="Immagine 4" descr="Schermata 2018-01-08 alle 8.47.3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7230"/>
            <a:ext cx="9144000" cy="3310562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1823141" y="5281430"/>
            <a:ext cx="70662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>
                <a:hlinkClick r:id="rId3"/>
              </a:rPr>
              <a:t>https</a:t>
            </a:r>
            <a:r>
              <a:rPr lang="it-IT" dirty="0">
                <a:hlinkClick r:id="rId3"/>
              </a:rPr>
              <a:t>://</a:t>
            </a:r>
            <a:r>
              <a:rPr lang="it-IT" dirty="0" err="1">
                <a:hlinkClick r:id="rId3"/>
              </a:rPr>
              <a:t>www.theatlantic.com</a:t>
            </a:r>
            <a:r>
              <a:rPr lang="it-IT" dirty="0">
                <a:hlinkClick r:id="rId3"/>
              </a:rPr>
              <a:t>/</a:t>
            </a:r>
            <a:r>
              <a:rPr lang="it-IT" dirty="0" err="1">
                <a:hlinkClick r:id="rId3"/>
              </a:rPr>
              <a:t>technology</a:t>
            </a:r>
            <a:r>
              <a:rPr lang="it-IT" dirty="0">
                <a:hlinkClick r:id="rId3"/>
              </a:rPr>
              <a:t>/</a:t>
            </a:r>
            <a:r>
              <a:rPr lang="it-IT" dirty="0" err="1">
                <a:hlinkClick r:id="rId3"/>
              </a:rPr>
              <a:t>archive</a:t>
            </a:r>
            <a:r>
              <a:rPr lang="it-IT" dirty="0">
                <a:hlinkClick r:id="rId3"/>
              </a:rPr>
              <a:t>/2014/01/</a:t>
            </a:r>
            <a:r>
              <a:rPr lang="it-IT" dirty="0" err="1">
                <a:hlinkClick r:id="rId3"/>
              </a:rPr>
              <a:t>how</a:t>
            </a:r>
            <a:r>
              <a:rPr lang="it-IT" dirty="0">
                <a:hlinkClick r:id="rId3"/>
              </a:rPr>
              <a:t>-</a:t>
            </a:r>
            <a:r>
              <a:rPr lang="it-IT" dirty="0" err="1">
                <a:hlinkClick r:id="rId3"/>
              </a:rPr>
              <a:t>netflix</a:t>
            </a:r>
            <a:r>
              <a:rPr lang="it-IT" dirty="0">
                <a:hlinkClick r:id="rId3"/>
              </a:rPr>
              <a:t>-reverse-</a:t>
            </a:r>
            <a:r>
              <a:rPr lang="it-IT" dirty="0" err="1">
                <a:hlinkClick r:id="rId3"/>
              </a:rPr>
              <a:t>engineered</a:t>
            </a:r>
            <a:r>
              <a:rPr lang="it-IT" dirty="0">
                <a:hlinkClick r:id="rId3"/>
              </a:rPr>
              <a:t>-</a:t>
            </a:r>
            <a:r>
              <a:rPr lang="it-IT" dirty="0" err="1">
                <a:hlinkClick r:id="rId3"/>
              </a:rPr>
              <a:t>hollywood</a:t>
            </a:r>
            <a:r>
              <a:rPr lang="it-IT" dirty="0">
                <a:hlinkClick r:id="rId3"/>
              </a:rPr>
              <a:t>/282679/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49800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Schermata 2018-01-08 alle 8.50.3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85" y="1439973"/>
            <a:ext cx="8750300" cy="1244600"/>
          </a:xfrm>
          <a:prstGeom prst="rect">
            <a:avLst/>
          </a:prstGeom>
        </p:spPr>
      </p:pic>
      <p:pic>
        <p:nvPicPr>
          <p:cNvPr id="5" name="Immagine 4" descr="Schermata 2018-01-08 alle 8.52.0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85" y="2976665"/>
            <a:ext cx="88900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556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</TotalTime>
  <Words>967</Words>
  <Application>Microsoft Macintosh PowerPoint</Application>
  <PresentationFormat>Presentazione su schermo (4:3)</PresentationFormat>
  <Paragraphs>90</Paragraphs>
  <Slides>40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40</vt:i4>
      </vt:variant>
    </vt:vector>
  </HeadingPairs>
  <TitlesOfParts>
    <vt:vector size="41" baseType="lpstr">
      <vt:lpstr>Tema di Office</vt:lpstr>
      <vt:lpstr>Presentazione di PowerPoint</vt:lpstr>
      <vt:lpstr>Presentazione di PowerPoint</vt:lpstr>
      <vt:lpstr>Streaming e non Download</vt:lpstr>
      <vt:lpstr>Time Shifiting</vt:lpstr>
      <vt:lpstr>Engagement</vt:lpstr>
      <vt:lpstr>Engagement</vt:lpstr>
      <vt:lpstr>La teoria dei quanti di Netflix</vt:lpstr>
      <vt:lpstr>La teoria dei quanti di Netflix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Enrico Menduni</dc:creator>
  <cp:lastModifiedBy>chiara di stefano</cp:lastModifiedBy>
  <cp:revision>66</cp:revision>
  <dcterms:created xsi:type="dcterms:W3CDTF">2015-04-18T07:40:11Z</dcterms:created>
  <dcterms:modified xsi:type="dcterms:W3CDTF">2018-01-09T23:02:33Z</dcterms:modified>
</cp:coreProperties>
</file>