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033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46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3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17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428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915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40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084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21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729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964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C2064-D197-B849-A3A7-2C89F9177E13}" type="datetimeFigureOut">
              <a:rPr lang="it-IT" smtClean="0"/>
              <a:t>12/12/17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CCA-B81B-554A-AC8E-20D5CD0F7BC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21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sellaDiTesto 2"/>
          <p:cNvSpPr txBox="1">
            <a:spLocks noChangeArrowheads="1"/>
          </p:cNvSpPr>
          <p:nvPr/>
        </p:nvSpPr>
        <p:spPr bwMode="auto">
          <a:xfrm>
            <a:off x="0" y="333375"/>
            <a:ext cx="914400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2400" dirty="0">
                <a:solidFill>
                  <a:schemeClr val="bg1"/>
                </a:solidFill>
              </a:rPr>
              <a:t>Università Roma Tre</a:t>
            </a:r>
          </a:p>
          <a:p>
            <a:pPr algn="ctr" eaLnBrk="1" hangingPunct="1"/>
            <a:endParaRPr lang="it-IT" sz="2400" dirty="0">
              <a:solidFill>
                <a:schemeClr val="bg1"/>
              </a:solidFill>
            </a:endParaRPr>
          </a:p>
          <a:p>
            <a:pPr algn="ctr" eaLnBrk="1" hangingPunct="1"/>
            <a:r>
              <a:rPr lang="it-IT" sz="2400" dirty="0">
                <a:solidFill>
                  <a:schemeClr val="bg1"/>
                </a:solidFill>
              </a:rPr>
              <a:t>Corso di laurea magistrale</a:t>
            </a:r>
          </a:p>
          <a:p>
            <a:pPr algn="ctr" eaLnBrk="1" hangingPunct="1"/>
            <a:r>
              <a:rPr lang="it-IT" sz="2400" dirty="0">
                <a:solidFill>
                  <a:schemeClr val="bg1"/>
                </a:solidFill>
              </a:rPr>
              <a:t>CINEMA TELEVISIONE E PRODUZIONE MULTIMEDIALE</a:t>
            </a:r>
          </a:p>
          <a:p>
            <a:pPr algn="ctr" eaLnBrk="1" hangingPunct="1"/>
            <a:endParaRPr lang="it-IT" sz="2400" dirty="0">
              <a:solidFill>
                <a:schemeClr val="bg1"/>
              </a:solidFill>
            </a:endParaRPr>
          </a:p>
          <a:p>
            <a:pPr algn="ctr" eaLnBrk="1" hangingPunct="1"/>
            <a:r>
              <a:rPr lang="it-IT" sz="2400" dirty="0">
                <a:solidFill>
                  <a:schemeClr val="bg1"/>
                </a:solidFill>
              </a:rPr>
              <a:t>Corso “Media digitali: Televisione, video, Internet”  </a:t>
            </a:r>
          </a:p>
          <a:p>
            <a:pPr algn="ctr" eaLnBrk="1" hangingPunct="1"/>
            <a:r>
              <a:rPr lang="it-IT" sz="2400" dirty="0">
                <a:solidFill>
                  <a:schemeClr val="bg1"/>
                </a:solidFill>
              </a:rPr>
              <a:t>Docente: Enrico Menduni</a:t>
            </a:r>
            <a:br>
              <a:rPr lang="it-IT" sz="2400" dirty="0">
                <a:solidFill>
                  <a:schemeClr val="bg1"/>
                </a:solidFill>
              </a:rPr>
            </a:br>
            <a:endParaRPr lang="it-IT" sz="2400" dirty="0">
              <a:solidFill>
                <a:schemeClr val="bg1"/>
              </a:solidFill>
            </a:endParaRPr>
          </a:p>
          <a:p>
            <a:pPr algn="ctr"/>
            <a:r>
              <a:rPr lang="it-IT" sz="3600" dirty="0" smtClean="0">
                <a:solidFill>
                  <a:schemeClr val="bg1"/>
                </a:solidFill>
              </a:rPr>
              <a:t>Differenze emozionali </a:t>
            </a:r>
          </a:p>
          <a:p>
            <a:pPr algn="ctr"/>
            <a:r>
              <a:rPr lang="it-IT" sz="3600" dirty="0" smtClean="0">
                <a:solidFill>
                  <a:schemeClr val="bg1"/>
                </a:solidFill>
              </a:rPr>
              <a:t>tra lo scritto e l’immagine</a:t>
            </a:r>
          </a:p>
          <a:p>
            <a:pPr algn="ctr"/>
            <a:endParaRPr lang="it-IT" sz="3600" dirty="0"/>
          </a:p>
          <a:p>
            <a:pPr algn="ctr" eaLnBrk="1" hangingPunct="1"/>
            <a:endParaRPr lang="it-IT" sz="2400" dirty="0">
              <a:solidFill>
                <a:schemeClr val="bg1"/>
              </a:solidFill>
            </a:endParaRPr>
          </a:p>
          <a:p>
            <a:pPr algn="ctr" eaLnBrk="1" hangingPunct="1"/>
            <a:r>
              <a:rPr lang="it-IT" sz="2000" smtClean="0">
                <a:solidFill>
                  <a:schemeClr val="bg1"/>
                </a:solidFill>
              </a:rPr>
              <a:t>Mercoledì 13 </a:t>
            </a:r>
            <a:r>
              <a:rPr lang="it-IT" sz="2000" dirty="0">
                <a:solidFill>
                  <a:schemeClr val="bg1"/>
                </a:solidFill>
              </a:rPr>
              <a:t>dicembre 2017</a:t>
            </a:r>
          </a:p>
        </p:txBody>
      </p:sp>
      <p:sp>
        <p:nvSpPr>
          <p:cNvPr id="20483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3124200" y="6481763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800">
                <a:solidFill>
                  <a:schemeClr val="bg1"/>
                </a:solidFill>
              </a:rPr>
              <a:t>© Enrico Menduni 2017</a:t>
            </a:r>
          </a:p>
        </p:txBody>
      </p:sp>
      <p:pic>
        <p:nvPicPr>
          <p:cNvPr id="20484" name="Picture 6" descr="testatainca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"/>
            <a:ext cx="91440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latin typeface="American Typewriter"/>
                <a:cs typeface="American Typewriter"/>
              </a:rPr>
              <a:t>gattino</a:t>
            </a:r>
            <a:endParaRPr lang="it-IT" sz="6000" dirty="0">
              <a:latin typeface="American Typewriter"/>
              <a:cs typeface="American Typewriter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17847" y="5091872"/>
            <a:ext cx="7459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parola descrive efficacemente l’animale che intendiamo rappresentare. Tuttavia, nonostante il diminutivo, non ci fa certo tenerezza.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93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latin typeface="American Typewriter"/>
                <a:cs typeface="American Typewriter"/>
              </a:rPr>
              <a:t>gattino</a:t>
            </a:r>
            <a:endParaRPr lang="it-IT" sz="6000" dirty="0">
              <a:latin typeface="American Typewriter"/>
              <a:cs typeface="American Typewriter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17847" y="5415037"/>
            <a:ext cx="803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L’immagine ci mostra un gattino che ci fa tenerezza; ci viene voglia di carezzarlo. </a:t>
            </a:r>
          </a:p>
          <a:p>
            <a:r>
              <a:rPr lang="it-IT" dirty="0" smtClean="0"/>
              <a:t>E’ un tipo di rappresentazione dell’animale che ha a che fare con i nostri sentimenti.</a:t>
            </a:r>
          </a:p>
          <a:p>
            <a:r>
              <a:rPr lang="it-IT" dirty="0" smtClean="0"/>
              <a:t>Ci  viene da dire “ho visto un bel gattino”, anche se abbiamo visto solo la rappresentazione di un gattino.</a:t>
            </a:r>
          </a:p>
        </p:txBody>
      </p:sp>
      <p:pic>
        <p:nvPicPr>
          <p:cNvPr id="3" name="Immagine 2" descr="gatto-piccol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609" y="41211"/>
            <a:ext cx="63500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33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12664" y="1073121"/>
            <a:ext cx="3680948" cy="973489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Schermata 2017-12-12 alle 10.40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0" y="1073121"/>
            <a:ext cx="3238500" cy="12319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5" name="Immagine 4" descr="gatto-picco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0" y="2884983"/>
            <a:ext cx="1617481" cy="1216346"/>
          </a:xfrm>
          <a:prstGeom prst="rect">
            <a:avLst/>
          </a:prstGeom>
        </p:spPr>
      </p:pic>
      <p:sp>
        <p:nvSpPr>
          <p:cNvPr id="6" name="Freccia destra 5"/>
          <p:cNvSpPr/>
          <p:nvPr/>
        </p:nvSpPr>
        <p:spPr>
          <a:xfrm>
            <a:off x="4327719" y="1223667"/>
            <a:ext cx="1060352" cy="10813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942906" y="1223667"/>
            <a:ext cx="2404288" cy="1200329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Pensiamo di trovarci </a:t>
            </a:r>
          </a:p>
          <a:p>
            <a:r>
              <a:rPr lang="it-IT" dirty="0" smtClean="0"/>
              <a:t>di fronte a una rappresentazione </a:t>
            </a:r>
          </a:p>
          <a:p>
            <a:r>
              <a:rPr lang="it-IT" dirty="0" smtClean="0"/>
              <a:t>del gattino</a:t>
            </a:r>
            <a:endParaRPr lang="it-IT" dirty="0"/>
          </a:p>
        </p:txBody>
      </p:sp>
      <p:sp>
        <p:nvSpPr>
          <p:cNvPr id="8" name="Freccia destra 7"/>
          <p:cNvSpPr/>
          <p:nvPr/>
        </p:nvSpPr>
        <p:spPr>
          <a:xfrm>
            <a:off x="2630667" y="3019975"/>
            <a:ext cx="1060352" cy="10813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4327719" y="3229568"/>
            <a:ext cx="2170023" cy="646331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Pensiamo di trovarci</a:t>
            </a:r>
          </a:p>
          <a:p>
            <a:r>
              <a:rPr lang="it-IT" dirty="0"/>
              <a:t>d</a:t>
            </a:r>
            <a:r>
              <a:rPr lang="it-IT" dirty="0" smtClean="0"/>
              <a:t>i fronte al gattino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46595" y="4389120"/>
            <a:ext cx="84704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Nel caso del testo scritto, esso ci appare come una rappresentazione, non come l’oggetto. C’è qualcuno – un mediatore - che ha rappresentato l’oggetto con lo scritto.</a:t>
            </a:r>
          </a:p>
          <a:p>
            <a:endParaRPr lang="it-IT" dirty="0"/>
          </a:p>
          <a:p>
            <a:r>
              <a:rPr lang="it-IT" dirty="0" smtClean="0"/>
              <a:t>Nel caso dell’immagine c’è un mediatore (il fotografo) ma esso scompare. La sua mediazione è trasparente, non compare; vediamo solo l’oggetto, il gattino, come se lo incontrassimo in carne ed ossa. Diciamo “l’ho visto con i miei occhi”, e non è vero. E se ci chiedono “Che cos’è?”, rispondiamo: “E’ un gattino”. Mentre è la rappresentazione di un gattino, non il gattino reale.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0238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332801"/>
            <a:ext cx="8229600" cy="1143000"/>
          </a:xfrm>
        </p:spPr>
        <p:txBody>
          <a:bodyPr anchor="t" anchorCtr="0">
            <a:normAutofit/>
          </a:bodyPr>
          <a:lstStyle/>
          <a:p>
            <a:pPr algn="l"/>
            <a:r>
              <a:rPr lang="it-IT" sz="2000" dirty="0" smtClean="0"/>
              <a:t>René Magritte, La </a:t>
            </a:r>
            <a:r>
              <a:rPr lang="it-IT" sz="2000" i="1" dirty="0" err="1" smtClean="0"/>
              <a:t>trahison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des</a:t>
            </a:r>
            <a:r>
              <a:rPr lang="it-IT" sz="2000" i="1" dirty="0" smtClean="0"/>
              <a:t> images, </a:t>
            </a:r>
            <a:r>
              <a:rPr lang="it-IT" sz="2000" dirty="0" smtClean="0"/>
              <a:t>1928-29.</a:t>
            </a:r>
            <a:br>
              <a:rPr lang="it-IT" sz="2000" dirty="0" smtClean="0"/>
            </a:br>
            <a:r>
              <a:rPr lang="it-IT" sz="2000" dirty="0" smtClean="0"/>
              <a:t>Il tradimento delle immagini.</a:t>
            </a:r>
            <a:br>
              <a:rPr lang="it-IT" sz="2000" dirty="0" smtClean="0"/>
            </a:br>
            <a:r>
              <a:rPr lang="it-IT" sz="2000" dirty="0" smtClean="0"/>
              <a:t>Non è una pipa, è la raffigurazione di una pipa.</a:t>
            </a:r>
            <a:endParaRPr lang="it-IT" sz="2000" dirty="0"/>
          </a:p>
        </p:txBody>
      </p:sp>
      <p:pic>
        <p:nvPicPr>
          <p:cNvPr id="4" name="Immagine 3" descr="300px-MagrittePi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85" y="121320"/>
            <a:ext cx="7114830" cy="498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434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12664" y="1073121"/>
            <a:ext cx="3680948" cy="973489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Schermata 2017-12-12 alle 10.40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0" y="1073121"/>
            <a:ext cx="3238500" cy="123190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5" name="Immagine 4" descr="gatto-picco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30" y="2884983"/>
            <a:ext cx="1617481" cy="1216346"/>
          </a:xfrm>
          <a:prstGeom prst="rect">
            <a:avLst/>
          </a:prstGeom>
        </p:spPr>
      </p:pic>
      <p:sp>
        <p:nvSpPr>
          <p:cNvPr id="6" name="Freccia destra 5"/>
          <p:cNvSpPr/>
          <p:nvPr/>
        </p:nvSpPr>
        <p:spPr>
          <a:xfrm>
            <a:off x="4327719" y="1223667"/>
            <a:ext cx="1060352" cy="10813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942906" y="1223667"/>
            <a:ext cx="2404288" cy="646331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Una definizione adatta a qualunque gattino</a:t>
            </a:r>
            <a:endParaRPr lang="it-IT" dirty="0"/>
          </a:p>
        </p:txBody>
      </p:sp>
      <p:sp>
        <p:nvSpPr>
          <p:cNvPr id="8" name="Freccia destra 7"/>
          <p:cNvSpPr/>
          <p:nvPr/>
        </p:nvSpPr>
        <p:spPr>
          <a:xfrm>
            <a:off x="2630667" y="3019975"/>
            <a:ext cx="1060352" cy="10813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4327718" y="3007646"/>
            <a:ext cx="2564573" cy="1200329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Un gattino determinato. La foto non è rappresentativa</a:t>
            </a:r>
          </a:p>
          <a:p>
            <a:r>
              <a:rPr lang="it-IT" dirty="0" smtClean="0"/>
              <a:t>di tutti i gattini possibili.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46595" y="4389120"/>
            <a:ext cx="84704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Lo scritto è molto più capace di generalizzare della foto, che si limita a descrivere realisticamente un oggetto dato (qui, il gattino) ma non tutti gli altri gattini.</a:t>
            </a:r>
          </a:p>
          <a:p>
            <a:endParaRPr lang="it-IT" dirty="0"/>
          </a:p>
          <a:p>
            <a:r>
              <a:rPr lang="it-IT" dirty="0" smtClean="0"/>
              <a:t>Le cose si complicano quando vogliamo rappresentare concetti astratti: libertà, pace, </a:t>
            </a:r>
            <a:r>
              <a:rPr lang="it-IT" smtClean="0"/>
              <a:t>giustizia etc.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25949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327</Words>
  <Application>Microsoft Macintosh PowerPoint</Application>
  <PresentationFormat>Presentazione su schermo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Presentazione di PowerPoint</vt:lpstr>
      <vt:lpstr>gattino</vt:lpstr>
      <vt:lpstr>gattino</vt:lpstr>
      <vt:lpstr>Presentazione di PowerPoint</vt:lpstr>
      <vt:lpstr>René Magritte, La trahison des images, 1928-29. Il tradimento delle immagini. Non è una pipa, è la raffigurazione di una pipa.</vt:lpstr>
      <vt:lpstr>Presentazione di PowerPoint</vt:lpstr>
    </vt:vector>
  </TitlesOfParts>
  <Company>Università Roma 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Differenze emozionali tra lo scritto e l’immagine</dc:title>
  <dc:creator>Enrico Menduni</dc:creator>
  <cp:lastModifiedBy>Enrico Menduni</cp:lastModifiedBy>
  <cp:revision>8</cp:revision>
  <dcterms:created xsi:type="dcterms:W3CDTF">2017-12-12T21:29:41Z</dcterms:created>
  <dcterms:modified xsi:type="dcterms:W3CDTF">2017-12-12T22:08:20Z</dcterms:modified>
</cp:coreProperties>
</file>